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87" r:id="rId2"/>
  </p:sldMasterIdLst>
  <p:notesMasterIdLst>
    <p:notesMasterId r:id="rId40"/>
  </p:notesMasterIdLst>
  <p:handoutMasterIdLst>
    <p:handoutMasterId r:id="rId41"/>
  </p:handoutMasterIdLst>
  <p:sldIdLst>
    <p:sldId id="257" r:id="rId3"/>
    <p:sldId id="308" r:id="rId4"/>
    <p:sldId id="260" r:id="rId5"/>
    <p:sldId id="309" r:id="rId6"/>
    <p:sldId id="259" r:id="rId7"/>
    <p:sldId id="305" r:id="rId8"/>
    <p:sldId id="272" r:id="rId9"/>
    <p:sldId id="273" r:id="rId10"/>
    <p:sldId id="301" r:id="rId11"/>
    <p:sldId id="274" r:id="rId12"/>
    <p:sldId id="275" r:id="rId13"/>
    <p:sldId id="300" r:id="rId14"/>
    <p:sldId id="280" r:id="rId15"/>
    <p:sldId id="281" r:id="rId16"/>
    <p:sldId id="282" r:id="rId17"/>
    <p:sldId id="283" r:id="rId18"/>
    <p:sldId id="284" r:id="rId19"/>
    <p:sldId id="285" r:id="rId20"/>
    <p:sldId id="286" r:id="rId21"/>
    <p:sldId id="287" r:id="rId22"/>
    <p:sldId id="288" r:id="rId23"/>
    <p:sldId id="290" r:id="rId24"/>
    <p:sldId id="310" r:id="rId25"/>
    <p:sldId id="289" r:id="rId26"/>
    <p:sldId id="276" r:id="rId27"/>
    <p:sldId id="306" r:id="rId28"/>
    <p:sldId id="277" r:id="rId29"/>
    <p:sldId id="279" r:id="rId30"/>
    <p:sldId id="293" r:id="rId31"/>
    <p:sldId id="267" r:id="rId32"/>
    <p:sldId id="294" r:id="rId33"/>
    <p:sldId id="295" r:id="rId34"/>
    <p:sldId id="296" r:id="rId35"/>
    <p:sldId id="297" r:id="rId36"/>
    <p:sldId id="298" r:id="rId37"/>
    <p:sldId id="302" r:id="rId38"/>
    <p:sldId id="269" r:id="rId3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89911" autoAdjust="0"/>
  </p:normalViewPr>
  <p:slideViewPr>
    <p:cSldViewPr snapToGrid="0">
      <p:cViewPr varScale="1">
        <p:scale>
          <a:sx n="107" d="100"/>
          <a:sy n="107" d="100"/>
        </p:scale>
        <p:origin x="462" y="114"/>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41657-B91A-4006-B52A-6E24B5AA669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27B2943-3125-401C-9182-13423F3DA76D}">
      <dgm:prSet/>
      <dgm:spPr/>
      <dgm:t>
        <a:bodyPr/>
        <a:lstStyle/>
        <a:p>
          <a:pPr>
            <a:lnSpc>
              <a:spcPct val="100000"/>
            </a:lnSpc>
          </a:pPr>
          <a:r>
            <a:rPr lang="en-US"/>
            <a:t>Complaints do NOT have to be originated with the Roane County</a:t>
          </a:r>
        </a:p>
      </dgm:t>
    </dgm:pt>
    <dgm:pt modelId="{6FB810D0-B0E2-4DA9-98D5-7C584740F201}" type="parTrans" cxnId="{4B01316B-A2B1-4193-949B-14D65F285C8D}">
      <dgm:prSet/>
      <dgm:spPr/>
      <dgm:t>
        <a:bodyPr/>
        <a:lstStyle/>
        <a:p>
          <a:endParaRPr lang="en-US"/>
        </a:p>
      </dgm:t>
    </dgm:pt>
    <dgm:pt modelId="{73598632-AD11-4097-A82E-68629EC6C5E6}" type="sibTrans" cxnId="{4B01316B-A2B1-4193-949B-14D65F285C8D}">
      <dgm:prSet/>
      <dgm:spPr/>
      <dgm:t>
        <a:bodyPr/>
        <a:lstStyle/>
        <a:p>
          <a:endParaRPr lang="en-US"/>
        </a:p>
      </dgm:t>
    </dgm:pt>
    <dgm:pt modelId="{494C8D63-4414-49CA-B575-322406EB4365}">
      <dgm:prSet/>
      <dgm:spPr/>
      <dgm:t>
        <a:bodyPr/>
        <a:lstStyle/>
        <a:p>
          <a:pPr>
            <a:lnSpc>
              <a:spcPct val="100000"/>
            </a:lnSpc>
          </a:pPr>
          <a:r>
            <a:rPr lang="en-US"/>
            <a:t>Complainants can file their initial complaint at any level of the government.</a:t>
          </a:r>
        </a:p>
      </dgm:t>
    </dgm:pt>
    <dgm:pt modelId="{B9F6D34F-8684-4E2A-AF4D-8647A9188BE6}" type="parTrans" cxnId="{CB9294A5-394A-49CA-9E3F-B4DC7ACE1B7E}">
      <dgm:prSet/>
      <dgm:spPr/>
      <dgm:t>
        <a:bodyPr/>
        <a:lstStyle/>
        <a:p>
          <a:endParaRPr lang="en-US"/>
        </a:p>
      </dgm:t>
    </dgm:pt>
    <dgm:pt modelId="{F0CDD747-B5A1-496E-8835-D2F9D9F3BCDB}" type="sibTrans" cxnId="{CB9294A5-394A-49CA-9E3F-B4DC7ACE1B7E}">
      <dgm:prSet/>
      <dgm:spPr/>
      <dgm:t>
        <a:bodyPr/>
        <a:lstStyle/>
        <a:p>
          <a:endParaRPr lang="en-US"/>
        </a:p>
      </dgm:t>
    </dgm:pt>
    <dgm:pt modelId="{F82745E6-D999-4761-A395-3BCF7546FADF}">
      <dgm:prSet/>
      <dgm:spPr/>
      <dgm:t>
        <a:bodyPr/>
        <a:lstStyle/>
        <a:p>
          <a:pPr>
            <a:lnSpc>
              <a:spcPct val="100000"/>
            </a:lnSpc>
          </a:pPr>
          <a:r>
            <a:rPr lang="en-US"/>
            <a:t>Roane County provides written follow-up to the state agency documenting all issues involved in the complaint and their response.</a:t>
          </a:r>
        </a:p>
      </dgm:t>
    </dgm:pt>
    <dgm:pt modelId="{DE1832C4-B4D5-4357-8C79-FC746AB2ED70}" type="parTrans" cxnId="{2F6BE4DF-56FC-450B-AB5A-5B82B80B2B22}">
      <dgm:prSet/>
      <dgm:spPr/>
      <dgm:t>
        <a:bodyPr/>
        <a:lstStyle/>
        <a:p>
          <a:endParaRPr lang="en-US"/>
        </a:p>
      </dgm:t>
    </dgm:pt>
    <dgm:pt modelId="{E2B60BD1-E1FA-49D7-A4D5-7409DF14012E}" type="sibTrans" cxnId="{2F6BE4DF-56FC-450B-AB5A-5B82B80B2B22}">
      <dgm:prSet/>
      <dgm:spPr/>
      <dgm:t>
        <a:bodyPr/>
        <a:lstStyle/>
        <a:p>
          <a:endParaRPr lang="en-US"/>
        </a:p>
      </dgm:t>
    </dgm:pt>
    <dgm:pt modelId="{F628DC64-ADA9-403A-B62C-0EEF4EF83F26}">
      <dgm:prSet/>
      <dgm:spPr/>
      <dgm:t>
        <a:bodyPr/>
        <a:lstStyle/>
        <a:p>
          <a:pPr>
            <a:lnSpc>
              <a:spcPct val="100000"/>
            </a:lnSpc>
          </a:pPr>
          <a:r>
            <a:rPr lang="en-US"/>
            <a:t>Following a review, a determination is made of what steps will be taken to resolve the issue.</a:t>
          </a:r>
        </a:p>
      </dgm:t>
    </dgm:pt>
    <dgm:pt modelId="{9F531F42-508E-454E-B17A-A85E9CD5F13F}" type="parTrans" cxnId="{7120B736-472B-4A78-B12E-F11CA5A82678}">
      <dgm:prSet/>
      <dgm:spPr/>
      <dgm:t>
        <a:bodyPr/>
        <a:lstStyle/>
        <a:p>
          <a:endParaRPr lang="en-US"/>
        </a:p>
      </dgm:t>
    </dgm:pt>
    <dgm:pt modelId="{418AF62C-FD11-4FD4-97F7-12F8BAED898F}" type="sibTrans" cxnId="{7120B736-472B-4A78-B12E-F11CA5A82678}">
      <dgm:prSet/>
      <dgm:spPr/>
      <dgm:t>
        <a:bodyPr/>
        <a:lstStyle/>
        <a:p>
          <a:endParaRPr lang="en-US"/>
        </a:p>
      </dgm:t>
    </dgm:pt>
    <dgm:pt modelId="{78A4E55F-63E8-448D-A994-0716C5D055F2}">
      <dgm:prSet/>
      <dgm:spPr/>
      <dgm:t>
        <a:bodyPr/>
        <a:lstStyle/>
        <a:p>
          <a:pPr>
            <a:lnSpc>
              <a:spcPct val="100000"/>
            </a:lnSpc>
          </a:pPr>
          <a:r>
            <a:rPr lang="en-US"/>
            <a:t>The complainant is notified of the determination and the steps that will be taken to address the issue(s).</a:t>
          </a:r>
        </a:p>
      </dgm:t>
    </dgm:pt>
    <dgm:pt modelId="{6DC91664-A902-42D1-B82C-B19E54B9187C}" type="parTrans" cxnId="{8B593B18-8111-424A-8B1F-6AE29B20F571}">
      <dgm:prSet/>
      <dgm:spPr/>
      <dgm:t>
        <a:bodyPr/>
        <a:lstStyle/>
        <a:p>
          <a:endParaRPr lang="en-US"/>
        </a:p>
      </dgm:t>
    </dgm:pt>
    <dgm:pt modelId="{A104425E-B3B4-4657-A7AA-414839E5C51E}" type="sibTrans" cxnId="{8B593B18-8111-424A-8B1F-6AE29B20F571}">
      <dgm:prSet/>
      <dgm:spPr/>
      <dgm:t>
        <a:bodyPr/>
        <a:lstStyle/>
        <a:p>
          <a:endParaRPr lang="en-US"/>
        </a:p>
      </dgm:t>
    </dgm:pt>
    <dgm:pt modelId="{00FFDD44-926C-401A-9F26-F81089A1B847}" type="pres">
      <dgm:prSet presAssocID="{B2E41657-B91A-4006-B52A-6E24B5AA6699}" presName="diagram" presStyleCnt="0">
        <dgm:presLayoutVars>
          <dgm:dir/>
          <dgm:resizeHandles val="exact"/>
        </dgm:presLayoutVars>
      </dgm:prSet>
      <dgm:spPr/>
    </dgm:pt>
    <dgm:pt modelId="{62F8CD6C-685D-462E-8372-E59BDEDA7144}" type="pres">
      <dgm:prSet presAssocID="{227B2943-3125-401C-9182-13423F3DA76D}" presName="node" presStyleLbl="node1" presStyleIdx="0" presStyleCnt="5">
        <dgm:presLayoutVars>
          <dgm:bulletEnabled val="1"/>
        </dgm:presLayoutVars>
      </dgm:prSet>
      <dgm:spPr/>
    </dgm:pt>
    <dgm:pt modelId="{CD7AC6CD-9F2A-44B0-B862-3567DA1F196B}" type="pres">
      <dgm:prSet presAssocID="{73598632-AD11-4097-A82E-68629EC6C5E6}" presName="sibTrans" presStyleCnt="0"/>
      <dgm:spPr/>
    </dgm:pt>
    <dgm:pt modelId="{C3EFB451-75E5-409F-B5C2-94F3C8B6D9D5}" type="pres">
      <dgm:prSet presAssocID="{494C8D63-4414-49CA-B575-322406EB4365}" presName="node" presStyleLbl="node1" presStyleIdx="1" presStyleCnt="5">
        <dgm:presLayoutVars>
          <dgm:bulletEnabled val="1"/>
        </dgm:presLayoutVars>
      </dgm:prSet>
      <dgm:spPr/>
    </dgm:pt>
    <dgm:pt modelId="{978920FE-6D83-4780-A1A8-B67D83E5A500}" type="pres">
      <dgm:prSet presAssocID="{F0CDD747-B5A1-496E-8835-D2F9D9F3BCDB}" presName="sibTrans" presStyleCnt="0"/>
      <dgm:spPr/>
    </dgm:pt>
    <dgm:pt modelId="{EDB0CFC5-4043-43BF-8AF6-8227570D20BB}" type="pres">
      <dgm:prSet presAssocID="{F82745E6-D999-4761-A395-3BCF7546FADF}" presName="node" presStyleLbl="node1" presStyleIdx="2" presStyleCnt="5">
        <dgm:presLayoutVars>
          <dgm:bulletEnabled val="1"/>
        </dgm:presLayoutVars>
      </dgm:prSet>
      <dgm:spPr/>
    </dgm:pt>
    <dgm:pt modelId="{645B4E66-DDB5-4B16-BB7A-CAA92A73EBB7}" type="pres">
      <dgm:prSet presAssocID="{E2B60BD1-E1FA-49D7-A4D5-7409DF14012E}" presName="sibTrans" presStyleCnt="0"/>
      <dgm:spPr/>
    </dgm:pt>
    <dgm:pt modelId="{A98ECF86-C625-4E5B-96FE-A20BB421CE47}" type="pres">
      <dgm:prSet presAssocID="{F628DC64-ADA9-403A-B62C-0EEF4EF83F26}" presName="node" presStyleLbl="node1" presStyleIdx="3" presStyleCnt="5">
        <dgm:presLayoutVars>
          <dgm:bulletEnabled val="1"/>
        </dgm:presLayoutVars>
      </dgm:prSet>
      <dgm:spPr/>
    </dgm:pt>
    <dgm:pt modelId="{707C63B3-B9B9-40DC-97C2-06C50D548FD8}" type="pres">
      <dgm:prSet presAssocID="{418AF62C-FD11-4FD4-97F7-12F8BAED898F}" presName="sibTrans" presStyleCnt="0"/>
      <dgm:spPr/>
    </dgm:pt>
    <dgm:pt modelId="{69AC6F85-9D75-4EFA-9E83-98ABECA6BE8E}" type="pres">
      <dgm:prSet presAssocID="{78A4E55F-63E8-448D-A994-0716C5D055F2}" presName="node" presStyleLbl="node1" presStyleIdx="4" presStyleCnt="5">
        <dgm:presLayoutVars>
          <dgm:bulletEnabled val="1"/>
        </dgm:presLayoutVars>
      </dgm:prSet>
      <dgm:spPr/>
    </dgm:pt>
  </dgm:ptLst>
  <dgm:cxnLst>
    <dgm:cxn modelId="{FE9CB005-BB1B-41A2-816F-F12920C0F100}" type="presOf" srcId="{227B2943-3125-401C-9182-13423F3DA76D}" destId="{62F8CD6C-685D-462E-8372-E59BDEDA7144}" srcOrd="0" destOrd="0" presId="urn:microsoft.com/office/officeart/2005/8/layout/default"/>
    <dgm:cxn modelId="{8B593B18-8111-424A-8B1F-6AE29B20F571}" srcId="{B2E41657-B91A-4006-B52A-6E24B5AA6699}" destId="{78A4E55F-63E8-448D-A994-0716C5D055F2}" srcOrd="4" destOrd="0" parTransId="{6DC91664-A902-42D1-B82C-B19E54B9187C}" sibTransId="{A104425E-B3B4-4657-A7AA-414839E5C51E}"/>
    <dgm:cxn modelId="{8B3C4527-67D4-431F-AB87-701571291041}" type="presOf" srcId="{F628DC64-ADA9-403A-B62C-0EEF4EF83F26}" destId="{A98ECF86-C625-4E5B-96FE-A20BB421CE47}" srcOrd="0" destOrd="0" presId="urn:microsoft.com/office/officeart/2005/8/layout/default"/>
    <dgm:cxn modelId="{7120B736-472B-4A78-B12E-F11CA5A82678}" srcId="{B2E41657-B91A-4006-B52A-6E24B5AA6699}" destId="{F628DC64-ADA9-403A-B62C-0EEF4EF83F26}" srcOrd="3" destOrd="0" parTransId="{9F531F42-508E-454E-B17A-A85E9CD5F13F}" sibTransId="{418AF62C-FD11-4FD4-97F7-12F8BAED898F}"/>
    <dgm:cxn modelId="{4417D065-9517-48B3-AA11-CE2C5285E3C6}" type="presOf" srcId="{F82745E6-D999-4761-A395-3BCF7546FADF}" destId="{EDB0CFC5-4043-43BF-8AF6-8227570D20BB}" srcOrd="0" destOrd="0" presId="urn:microsoft.com/office/officeart/2005/8/layout/default"/>
    <dgm:cxn modelId="{4B01316B-A2B1-4193-949B-14D65F285C8D}" srcId="{B2E41657-B91A-4006-B52A-6E24B5AA6699}" destId="{227B2943-3125-401C-9182-13423F3DA76D}" srcOrd="0" destOrd="0" parTransId="{6FB810D0-B0E2-4DA9-98D5-7C584740F201}" sibTransId="{73598632-AD11-4097-A82E-68629EC6C5E6}"/>
    <dgm:cxn modelId="{6C057A7A-C5C7-4414-8484-6E401C39CA9B}" type="presOf" srcId="{B2E41657-B91A-4006-B52A-6E24B5AA6699}" destId="{00FFDD44-926C-401A-9F26-F81089A1B847}" srcOrd="0" destOrd="0" presId="urn:microsoft.com/office/officeart/2005/8/layout/default"/>
    <dgm:cxn modelId="{CB9294A5-394A-49CA-9E3F-B4DC7ACE1B7E}" srcId="{B2E41657-B91A-4006-B52A-6E24B5AA6699}" destId="{494C8D63-4414-49CA-B575-322406EB4365}" srcOrd="1" destOrd="0" parTransId="{B9F6D34F-8684-4E2A-AF4D-8647A9188BE6}" sibTransId="{F0CDD747-B5A1-496E-8835-D2F9D9F3BCDB}"/>
    <dgm:cxn modelId="{2F6BE4DF-56FC-450B-AB5A-5B82B80B2B22}" srcId="{B2E41657-B91A-4006-B52A-6E24B5AA6699}" destId="{F82745E6-D999-4761-A395-3BCF7546FADF}" srcOrd="2" destOrd="0" parTransId="{DE1832C4-B4D5-4357-8C79-FC746AB2ED70}" sibTransId="{E2B60BD1-E1FA-49D7-A4D5-7409DF14012E}"/>
    <dgm:cxn modelId="{5B52E9F9-BBB1-489A-9043-91169E0749E8}" type="presOf" srcId="{494C8D63-4414-49CA-B575-322406EB4365}" destId="{C3EFB451-75E5-409F-B5C2-94F3C8B6D9D5}" srcOrd="0" destOrd="0" presId="urn:microsoft.com/office/officeart/2005/8/layout/default"/>
    <dgm:cxn modelId="{E2FB19FB-A5F3-42C4-8773-3AD12A852383}" type="presOf" srcId="{78A4E55F-63E8-448D-A994-0716C5D055F2}" destId="{69AC6F85-9D75-4EFA-9E83-98ABECA6BE8E}" srcOrd="0" destOrd="0" presId="urn:microsoft.com/office/officeart/2005/8/layout/default"/>
    <dgm:cxn modelId="{551B72CB-A697-4B63-8CA3-AC762B901812}" type="presParOf" srcId="{00FFDD44-926C-401A-9F26-F81089A1B847}" destId="{62F8CD6C-685D-462E-8372-E59BDEDA7144}" srcOrd="0" destOrd="0" presId="urn:microsoft.com/office/officeart/2005/8/layout/default"/>
    <dgm:cxn modelId="{A13CA8AA-C102-406D-B81B-2E423FEDA586}" type="presParOf" srcId="{00FFDD44-926C-401A-9F26-F81089A1B847}" destId="{CD7AC6CD-9F2A-44B0-B862-3567DA1F196B}" srcOrd="1" destOrd="0" presId="urn:microsoft.com/office/officeart/2005/8/layout/default"/>
    <dgm:cxn modelId="{A2BD0A4F-4469-49BA-8585-B65CDB3DC31D}" type="presParOf" srcId="{00FFDD44-926C-401A-9F26-F81089A1B847}" destId="{C3EFB451-75E5-409F-B5C2-94F3C8B6D9D5}" srcOrd="2" destOrd="0" presId="urn:microsoft.com/office/officeart/2005/8/layout/default"/>
    <dgm:cxn modelId="{1518847F-05BB-4D54-BA6D-BB3C5795F8C8}" type="presParOf" srcId="{00FFDD44-926C-401A-9F26-F81089A1B847}" destId="{978920FE-6D83-4780-A1A8-B67D83E5A500}" srcOrd="3" destOrd="0" presId="urn:microsoft.com/office/officeart/2005/8/layout/default"/>
    <dgm:cxn modelId="{6E4F1A8E-3101-4876-A1D0-E1FC47D29E47}" type="presParOf" srcId="{00FFDD44-926C-401A-9F26-F81089A1B847}" destId="{EDB0CFC5-4043-43BF-8AF6-8227570D20BB}" srcOrd="4" destOrd="0" presId="urn:microsoft.com/office/officeart/2005/8/layout/default"/>
    <dgm:cxn modelId="{803E3E5D-103D-4E4F-8836-C4AF65AFB0B1}" type="presParOf" srcId="{00FFDD44-926C-401A-9F26-F81089A1B847}" destId="{645B4E66-DDB5-4B16-BB7A-CAA92A73EBB7}" srcOrd="5" destOrd="0" presId="urn:microsoft.com/office/officeart/2005/8/layout/default"/>
    <dgm:cxn modelId="{8AD03202-D1AF-42C6-B7E6-CDE9A8F90446}" type="presParOf" srcId="{00FFDD44-926C-401A-9F26-F81089A1B847}" destId="{A98ECF86-C625-4E5B-96FE-A20BB421CE47}" srcOrd="6" destOrd="0" presId="urn:microsoft.com/office/officeart/2005/8/layout/default"/>
    <dgm:cxn modelId="{6F2ADA1D-EF9A-40F6-9458-CA89C4B8DF05}" type="presParOf" srcId="{00FFDD44-926C-401A-9F26-F81089A1B847}" destId="{707C63B3-B9B9-40DC-97C2-06C50D548FD8}" srcOrd="7" destOrd="0" presId="urn:microsoft.com/office/officeart/2005/8/layout/default"/>
    <dgm:cxn modelId="{AA077992-1FAA-487C-8C87-B7A7B3D9B35F}" type="presParOf" srcId="{00FFDD44-926C-401A-9F26-F81089A1B847}" destId="{69AC6F85-9D75-4EFA-9E83-98ABECA6BE8E}"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8CD6C-685D-462E-8372-E59BDEDA7144}">
      <dsp:nvSpPr>
        <dsp:cNvPr id="0" name=""/>
        <dsp:cNvSpPr/>
      </dsp:nvSpPr>
      <dsp:spPr>
        <a:xfrm>
          <a:off x="0"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Complaints do NOT have to be originated with the Roane County</a:t>
          </a:r>
        </a:p>
      </dsp:txBody>
      <dsp:txXfrm>
        <a:off x="0" y="39687"/>
        <a:ext cx="3286125" cy="1971675"/>
      </dsp:txXfrm>
    </dsp:sp>
    <dsp:sp modelId="{C3EFB451-75E5-409F-B5C2-94F3C8B6D9D5}">
      <dsp:nvSpPr>
        <dsp:cNvPr id="0" name=""/>
        <dsp:cNvSpPr/>
      </dsp:nvSpPr>
      <dsp:spPr>
        <a:xfrm>
          <a:off x="3614737"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Complainants can file their initial complaint at any level of the government.</a:t>
          </a:r>
        </a:p>
      </dsp:txBody>
      <dsp:txXfrm>
        <a:off x="3614737" y="39687"/>
        <a:ext cx="3286125" cy="1971675"/>
      </dsp:txXfrm>
    </dsp:sp>
    <dsp:sp modelId="{EDB0CFC5-4043-43BF-8AF6-8227570D20BB}">
      <dsp:nvSpPr>
        <dsp:cNvPr id="0" name=""/>
        <dsp:cNvSpPr/>
      </dsp:nvSpPr>
      <dsp:spPr>
        <a:xfrm>
          <a:off x="7229475"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Roane County provides written follow-up to the state agency documenting all issues involved in the complaint and their response.</a:t>
          </a:r>
        </a:p>
      </dsp:txBody>
      <dsp:txXfrm>
        <a:off x="7229475" y="39687"/>
        <a:ext cx="3286125" cy="1971675"/>
      </dsp:txXfrm>
    </dsp:sp>
    <dsp:sp modelId="{A98ECF86-C625-4E5B-96FE-A20BB421CE47}">
      <dsp:nvSpPr>
        <dsp:cNvPr id="0" name=""/>
        <dsp:cNvSpPr/>
      </dsp:nvSpPr>
      <dsp:spPr>
        <a:xfrm>
          <a:off x="1807368"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Following a review, a determination is made of what steps will be taken to resolve the issue.</a:t>
          </a:r>
        </a:p>
      </dsp:txBody>
      <dsp:txXfrm>
        <a:off x="1807368" y="2339975"/>
        <a:ext cx="3286125" cy="1971675"/>
      </dsp:txXfrm>
    </dsp:sp>
    <dsp:sp modelId="{69AC6F85-9D75-4EFA-9E83-98ABECA6BE8E}">
      <dsp:nvSpPr>
        <dsp:cNvPr id="0" name=""/>
        <dsp:cNvSpPr/>
      </dsp:nvSpPr>
      <dsp:spPr>
        <a:xfrm>
          <a:off x="5422106"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The complainant is notified of the determination and the steps that will be taken to address the issue(s).</a:t>
          </a:r>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1" cy="466434"/>
          </a:xfrm>
          <a:prstGeom prst="rect">
            <a:avLst/>
          </a:prstGeom>
        </p:spPr>
        <p:txBody>
          <a:bodyPr vert="horz" lIns="92286" tIns="46143" rIns="92286" bIns="46143" rtlCol="0"/>
          <a:lstStyle>
            <a:lvl1pPr algn="l">
              <a:defRPr sz="1200"/>
            </a:lvl1pPr>
          </a:lstStyle>
          <a:p>
            <a:endParaRPr lang="en-US" dirty="0"/>
          </a:p>
        </p:txBody>
      </p:sp>
      <p:sp>
        <p:nvSpPr>
          <p:cNvPr id="3" name="Date Placeholder 2"/>
          <p:cNvSpPr>
            <a:spLocks noGrp="1"/>
          </p:cNvSpPr>
          <p:nvPr>
            <p:ph type="dt" sz="quarter" idx="1"/>
          </p:nvPr>
        </p:nvSpPr>
        <p:spPr>
          <a:xfrm>
            <a:off x="3884614" y="2"/>
            <a:ext cx="2971801" cy="466434"/>
          </a:xfrm>
          <a:prstGeom prst="rect">
            <a:avLst/>
          </a:prstGeom>
        </p:spPr>
        <p:txBody>
          <a:bodyPr vert="horz" lIns="92286" tIns="46143" rIns="92286" bIns="46143" rtlCol="0"/>
          <a:lstStyle>
            <a:lvl1pPr algn="r">
              <a:defRPr sz="1200"/>
            </a:lvl1pPr>
          </a:lstStyle>
          <a:p>
            <a:fld id="{68796EA6-6F25-4F19-87BA-7ADCC16DAEFF}" type="datetimeFigureOut">
              <a:rPr lang="en-US" smtClean="0"/>
              <a:t>1/29/2024</a:t>
            </a:fld>
            <a:endParaRPr lang="en-US" dirty="0"/>
          </a:p>
        </p:txBody>
      </p:sp>
      <p:sp>
        <p:nvSpPr>
          <p:cNvPr id="4" name="Footer Placeholder 3"/>
          <p:cNvSpPr>
            <a:spLocks noGrp="1"/>
          </p:cNvSpPr>
          <p:nvPr>
            <p:ph type="ftr" sz="quarter" idx="2"/>
          </p:nvPr>
        </p:nvSpPr>
        <p:spPr>
          <a:xfrm>
            <a:off x="1" y="8829969"/>
            <a:ext cx="2971801" cy="466433"/>
          </a:xfrm>
          <a:prstGeom prst="rect">
            <a:avLst/>
          </a:prstGeom>
        </p:spPr>
        <p:txBody>
          <a:bodyPr vert="horz" lIns="92286" tIns="46143" rIns="92286" bIns="4614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4" y="8829969"/>
            <a:ext cx="2971801" cy="466433"/>
          </a:xfrm>
          <a:prstGeom prst="rect">
            <a:avLst/>
          </a:prstGeom>
        </p:spPr>
        <p:txBody>
          <a:bodyPr vert="horz" lIns="92286" tIns="46143" rIns="92286" bIns="46143"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1" cy="466434"/>
          </a:xfrm>
          <a:prstGeom prst="rect">
            <a:avLst/>
          </a:prstGeom>
        </p:spPr>
        <p:txBody>
          <a:bodyPr vert="horz" lIns="92286" tIns="46143" rIns="92286" bIns="46143" rtlCol="0"/>
          <a:lstStyle>
            <a:lvl1pPr algn="l">
              <a:defRPr sz="1200"/>
            </a:lvl1pPr>
          </a:lstStyle>
          <a:p>
            <a:endParaRPr lang="en-US" dirty="0"/>
          </a:p>
        </p:txBody>
      </p:sp>
      <p:sp>
        <p:nvSpPr>
          <p:cNvPr id="3" name="Date Placeholder 2"/>
          <p:cNvSpPr>
            <a:spLocks noGrp="1"/>
          </p:cNvSpPr>
          <p:nvPr>
            <p:ph type="dt" idx="1"/>
          </p:nvPr>
        </p:nvSpPr>
        <p:spPr>
          <a:xfrm>
            <a:off x="3884614" y="2"/>
            <a:ext cx="2971801" cy="466434"/>
          </a:xfrm>
          <a:prstGeom prst="rect">
            <a:avLst/>
          </a:prstGeom>
        </p:spPr>
        <p:txBody>
          <a:bodyPr vert="horz" lIns="92286" tIns="46143" rIns="92286" bIns="46143" rtlCol="0"/>
          <a:lstStyle>
            <a:lvl1pPr algn="r">
              <a:defRPr sz="1200"/>
            </a:lvl1pPr>
          </a:lstStyle>
          <a:p>
            <a:fld id="{C39C172E-A8B5-46F6-B05C-DFA3E2E0F207}" type="datetimeFigureOut">
              <a:rPr lang="en-US" smtClean="0"/>
              <a:t>1/29/2024</a:t>
            </a:fld>
            <a:endParaRPr lang="en-US" dirty="0"/>
          </a:p>
        </p:txBody>
      </p:sp>
      <p:sp>
        <p:nvSpPr>
          <p:cNvPr id="4" name="Slide Image Placeholder 3"/>
          <p:cNvSpPr>
            <a:spLocks noGrp="1" noRot="1" noChangeAspect="1"/>
          </p:cNvSpPr>
          <p:nvPr>
            <p:ph type="sldImg" idx="2"/>
          </p:nvPr>
        </p:nvSpPr>
        <p:spPr>
          <a:xfrm>
            <a:off x="642938" y="1163638"/>
            <a:ext cx="5572125" cy="3135312"/>
          </a:xfrm>
          <a:prstGeom prst="rect">
            <a:avLst/>
          </a:prstGeom>
          <a:noFill/>
          <a:ln w="12700">
            <a:solidFill>
              <a:prstClr val="black"/>
            </a:solidFill>
          </a:ln>
        </p:spPr>
        <p:txBody>
          <a:bodyPr vert="horz" lIns="92286" tIns="46143" rIns="92286" bIns="46143" rtlCol="0" anchor="ctr"/>
          <a:lstStyle/>
          <a:p>
            <a:endParaRPr lang="en-US" dirty="0"/>
          </a:p>
        </p:txBody>
      </p:sp>
      <p:sp>
        <p:nvSpPr>
          <p:cNvPr id="5" name="Notes Placeholder 4"/>
          <p:cNvSpPr>
            <a:spLocks noGrp="1"/>
          </p:cNvSpPr>
          <p:nvPr>
            <p:ph type="body" sz="quarter" idx="3"/>
          </p:nvPr>
        </p:nvSpPr>
        <p:spPr>
          <a:xfrm>
            <a:off x="685800" y="4473894"/>
            <a:ext cx="5486400" cy="3660458"/>
          </a:xfrm>
          <a:prstGeom prst="rect">
            <a:avLst/>
          </a:prstGeom>
        </p:spPr>
        <p:txBody>
          <a:bodyPr vert="horz" lIns="92286" tIns="46143" rIns="92286" bIns="461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2971801" cy="466433"/>
          </a:xfrm>
          <a:prstGeom prst="rect">
            <a:avLst/>
          </a:prstGeom>
        </p:spPr>
        <p:txBody>
          <a:bodyPr vert="horz" lIns="92286" tIns="46143" rIns="92286" bIns="4614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9"/>
            <a:ext cx="2971801" cy="466433"/>
          </a:xfrm>
          <a:prstGeom prst="rect">
            <a:avLst/>
          </a:prstGeom>
        </p:spPr>
        <p:txBody>
          <a:bodyPr vert="horz" lIns="92286" tIns="46143" rIns="92286" bIns="46143"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14</a:t>
            </a:fld>
            <a:endParaRPr lang="en-US" dirty="0"/>
          </a:p>
        </p:txBody>
      </p:sp>
    </p:spTree>
    <p:extLst>
      <p:ext uri="{BB962C8B-B14F-4D97-AF65-F5344CB8AC3E}">
        <p14:creationId xmlns:p14="http://schemas.microsoft.com/office/powerpoint/2010/main" val="4097609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15</a:t>
            </a:fld>
            <a:endParaRPr lang="en-US" dirty="0"/>
          </a:p>
        </p:txBody>
      </p:sp>
    </p:spTree>
    <p:extLst>
      <p:ext uri="{BB962C8B-B14F-4D97-AF65-F5344CB8AC3E}">
        <p14:creationId xmlns:p14="http://schemas.microsoft.com/office/powerpoint/2010/main" val="2372647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16</a:t>
            </a:fld>
            <a:endParaRPr lang="en-US" dirty="0"/>
          </a:p>
        </p:txBody>
      </p:sp>
    </p:spTree>
    <p:extLst>
      <p:ext uri="{BB962C8B-B14F-4D97-AF65-F5344CB8AC3E}">
        <p14:creationId xmlns:p14="http://schemas.microsoft.com/office/powerpoint/2010/main" val="2235227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17</a:t>
            </a:fld>
            <a:endParaRPr lang="en-US" dirty="0"/>
          </a:p>
        </p:txBody>
      </p:sp>
    </p:spTree>
    <p:extLst>
      <p:ext uri="{BB962C8B-B14F-4D97-AF65-F5344CB8AC3E}">
        <p14:creationId xmlns:p14="http://schemas.microsoft.com/office/powerpoint/2010/main" val="3123621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18</a:t>
            </a:fld>
            <a:endParaRPr lang="en-US" dirty="0"/>
          </a:p>
        </p:txBody>
      </p:sp>
    </p:spTree>
    <p:extLst>
      <p:ext uri="{BB962C8B-B14F-4D97-AF65-F5344CB8AC3E}">
        <p14:creationId xmlns:p14="http://schemas.microsoft.com/office/powerpoint/2010/main" val="2315772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19</a:t>
            </a:fld>
            <a:endParaRPr lang="en-US" dirty="0"/>
          </a:p>
        </p:txBody>
      </p:sp>
    </p:spTree>
    <p:extLst>
      <p:ext uri="{BB962C8B-B14F-4D97-AF65-F5344CB8AC3E}">
        <p14:creationId xmlns:p14="http://schemas.microsoft.com/office/powerpoint/2010/main" val="4021572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20</a:t>
            </a:fld>
            <a:endParaRPr lang="en-US" dirty="0"/>
          </a:p>
        </p:txBody>
      </p:sp>
    </p:spTree>
    <p:extLst>
      <p:ext uri="{BB962C8B-B14F-4D97-AF65-F5344CB8AC3E}">
        <p14:creationId xmlns:p14="http://schemas.microsoft.com/office/powerpoint/2010/main" val="3155787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21</a:t>
            </a:fld>
            <a:endParaRPr lang="en-US" dirty="0"/>
          </a:p>
        </p:txBody>
      </p:sp>
    </p:spTree>
    <p:extLst>
      <p:ext uri="{BB962C8B-B14F-4D97-AF65-F5344CB8AC3E}">
        <p14:creationId xmlns:p14="http://schemas.microsoft.com/office/powerpoint/2010/main" val="722881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22</a:t>
            </a:fld>
            <a:endParaRPr lang="en-US" dirty="0"/>
          </a:p>
        </p:txBody>
      </p:sp>
    </p:spTree>
    <p:extLst>
      <p:ext uri="{BB962C8B-B14F-4D97-AF65-F5344CB8AC3E}">
        <p14:creationId xmlns:p14="http://schemas.microsoft.com/office/powerpoint/2010/main" val="3007252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24</a:t>
            </a:fld>
            <a:endParaRPr lang="en-US" dirty="0"/>
          </a:p>
        </p:txBody>
      </p:sp>
    </p:spTree>
    <p:extLst>
      <p:ext uri="{BB962C8B-B14F-4D97-AF65-F5344CB8AC3E}">
        <p14:creationId xmlns:p14="http://schemas.microsoft.com/office/powerpoint/2010/main" val="3993790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6</a:t>
            </a:fld>
            <a:endParaRPr lang="en-US" dirty="0"/>
          </a:p>
        </p:txBody>
      </p:sp>
    </p:spTree>
    <p:extLst>
      <p:ext uri="{BB962C8B-B14F-4D97-AF65-F5344CB8AC3E}">
        <p14:creationId xmlns:p14="http://schemas.microsoft.com/office/powerpoint/2010/main" val="157640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25</a:t>
            </a:fld>
            <a:endParaRPr lang="en-US" dirty="0"/>
          </a:p>
        </p:txBody>
      </p:sp>
    </p:spTree>
    <p:extLst>
      <p:ext uri="{BB962C8B-B14F-4D97-AF65-F5344CB8AC3E}">
        <p14:creationId xmlns:p14="http://schemas.microsoft.com/office/powerpoint/2010/main" val="3871396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27</a:t>
            </a:fld>
            <a:endParaRPr lang="en-US" dirty="0"/>
          </a:p>
        </p:txBody>
      </p:sp>
    </p:spTree>
    <p:extLst>
      <p:ext uri="{BB962C8B-B14F-4D97-AF65-F5344CB8AC3E}">
        <p14:creationId xmlns:p14="http://schemas.microsoft.com/office/powerpoint/2010/main" val="1242887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28</a:t>
            </a:fld>
            <a:endParaRPr lang="en-US" dirty="0"/>
          </a:p>
        </p:txBody>
      </p:sp>
    </p:spTree>
    <p:extLst>
      <p:ext uri="{BB962C8B-B14F-4D97-AF65-F5344CB8AC3E}">
        <p14:creationId xmlns:p14="http://schemas.microsoft.com/office/powerpoint/2010/main" val="929535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29</a:t>
            </a:fld>
            <a:endParaRPr lang="en-US" dirty="0"/>
          </a:p>
        </p:txBody>
      </p:sp>
    </p:spTree>
    <p:extLst>
      <p:ext uri="{BB962C8B-B14F-4D97-AF65-F5344CB8AC3E}">
        <p14:creationId xmlns:p14="http://schemas.microsoft.com/office/powerpoint/2010/main" val="1552448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30</a:t>
            </a:fld>
            <a:endParaRPr lang="en-US" dirty="0"/>
          </a:p>
        </p:txBody>
      </p:sp>
    </p:spTree>
    <p:extLst>
      <p:ext uri="{BB962C8B-B14F-4D97-AF65-F5344CB8AC3E}">
        <p14:creationId xmlns:p14="http://schemas.microsoft.com/office/powerpoint/2010/main" val="1936628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31</a:t>
            </a:fld>
            <a:endParaRPr lang="en-US" dirty="0"/>
          </a:p>
        </p:txBody>
      </p:sp>
    </p:spTree>
    <p:extLst>
      <p:ext uri="{BB962C8B-B14F-4D97-AF65-F5344CB8AC3E}">
        <p14:creationId xmlns:p14="http://schemas.microsoft.com/office/powerpoint/2010/main" val="2829024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32</a:t>
            </a:fld>
            <a:endParaRPr lang="en-US" dirty="0"/>
          </a:p>
        </p:txBody>
      </p:sp>
    </p:spTree>
    <p:extLst>
      <p:ext uri="{BB962C8B-B14F-4D97-AF65-F5344CB8AC3E}">
        <p14:creationId xmlns:p14="http://schemas.microsoft.com/office/powerpoint/2010/main" val="670179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33</a:t>
            </a:fld>
            <a:endParaRPr lang="en-US" dirty="0"/>
          </a:p>
        </p:txBody>
      </p:sp>
    </p:spTree>
    <p:extLst>
      <p:ext uri="{BB962C8B-B14F-4D97-AF65-F5344CB8AC3E}">
        <p14:creationId xmlns:p14="http://schemas.microsoft.com/office/powerpoint/2010/main" val="566284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34</a:t>
            </a:fld>
            <a:endParaRPr lang="en-US" dirty="0"/>
          </a:p>
        </p:txBody>
      </p:sp>
    </p:spTree>
    <p:extLst>
      <p:ext uri="{BB962C8B-B14F-4D97-AF65-F5344CB8AC3E}">
        <p14:creationId xmlns:p14="http://schemas.microsoft.com/office/powerpoint/2010/main" val="2460805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35</a:t>
            </a:fld>
            <a:endParaRPr lang="en-US" dirty="0"/>
          </a:p>
        </p:txBody>
      </p:sp>
    </p:spTree>
    <p:extLst>
      <p:ext uri="{BB962C8B-B14F-4D97-AF65-F5344CB8AC3E}">
        <p14:creationId xmlns:p14="http://schemas.microsoft.com/office/powerpoint/2010/main" val="65735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7</a:t>
            </a:fld>
            <a:endParaRPr lang="en-US" dirty="0"/>
          </a:p>
        </p:txBody>
      </p:sp>
    </p:spTree>
    <p:extLst>
      <p:ext uri="{BB962C8B-B14F-4D97-AF65-F5344CB8AC3E}">
        <p14:creationId xmlns:p14="http://schemas.microsoft.com/office/powerpoint/2010/main" val="182850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36</a:t>
            </a:fld>
            <a:endParaRPr lang="en-US" dirty="0"/>
          </a:p>
        </p:txBody>
      </p:sp>
    </p:spTree>
    <p:extLst>
      <p:ext uri="{BB962C8B-B14F-4D97-AF65-F5344CB8AC3E}">
        <p14:creationId xmlns:p14="http://schemas.microsoft.com/office/powerpoint/2010/main" val="2695966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37</a:t>
            </a:fld>
            <a:endParaRPr lang="en-US" dirty="0"/>
          </a:p>
        </p:txBody>
      </p:sp>
    </p:spTree>
    <p:extLst>
      <p:ext uri="{BB962C8B-B14F-4D97-AF65-F5344CB8AC3E}">
        <p14:creationId xmlns:p14="http://schemas.microsoft.com/office/powerpoint/2010/main" val="1443737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8</a:t>
            </a:fld>
            <a:endParaRPr lang="en-US" dirty="0"/>
          </a:p>
        </p:txBody>
      </p:sp>
    </p:spTree>
    <p:extLst>
      <p:ext uri="{BB962C8B-B14F-4D97-AF65-F5344CB8AC3E}">
        <p14:creationId xmlns:p14="http://schemas.microsoft.com/office/powerpoint/2010/main" val="307267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9</a:t>
            </a:fld>
            <a:endParaRPr lang="en-US" dirty="0"/>
          </a:p>
        </p:txBody>
      </p:sp>
    </p:spTree>
    <p:extLst>
      <p:ext uri="{BB962C8B-B14F-4D97-AF65-F5344CB8AC3E}">
        <p14:creationId xmlns:p14="http://schemas.microsoft.com/office/powerpoint/2010/main" val="619631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10</a:t>
            </a:fld>
            <a:endParaRPr lang="en-US" dirty="0"/>
          </a:p>
        </p:txBody>
      </p:sp>
    </p:spTree>
    <p:extLst>
      <p:ext uri="{BB962C8B-B14F-4D97-AF65-F5344CB8AC3E}">
        <p14:creationId xmlns:p14="http://schemas.microsoft.com/office/powerpoint/2010/main" val="86112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11</a:t>
            </a:fld>
            <a:endParaRPr lang="en-US" dirty="0"/>
          </a:p>
        </p:txBody>
      </p:sp>
    </p:spTree>
    <p:extLst>
      <p:ext uri="{BB962C8B-B14F-4D97-AF65-F5344CB8AC3E}">
        <p14:creationId xmlns:p14="http://schemas.microsoft.com/office/powerpoint/2010/main" val="2914870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12</a:t>
            </a:fld>
            <a:endParaRPr lang="en-US" dirty="0"/>
          </a:p>
        </p:txBody>
      </p:sp>
    </p:spTree>
    <p:extLst>
      <p:ext uri="{BB962C8B-B14F-4D97-AF65-F5344CB8AC3E}">
        <p14:creationId xmlns:p14="http://schemas.microsoft.com/office/powerpoint/2010/main" val="2871033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13</a:t>
            </a:fld>
            <a:endParaRPr lang="en-US" dirty="0"/>
          </a:p>
        </p:txBody>
      </p:sp>
    </p:spTree>
    <p:extLst>
      <p:ext uri="{BB962C8B-B14F-4D97-AF65-F5344CB8AC3E}">
        <p14:creationId xmlns:p14="http://schemas.microsoft.com/office/powerpoint/2010/main" val="239285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2260-9AAB-B0BD-61B7-FCA0ECEF0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40D1F-6A48-CBFB-CF91-DE5DEFE76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8EC12D-5BBF-BF47-C5AC-87A68C93CED6}"/>
              </a:ext>
            </a:extLst>
          </p:cNvPr>
          <p:cNvSpPr>
            <a:spLocks noGrp="1"/>
          </p:cNvSpPr>
          <p:nvPr>
            <p:ph type="dt" sz="half" idx="10"/>
          </p:nvPr>
        </p:nvSpPr>
        <p:spPr/>
        <p:txBody>
          <a:bodyPr/>
          <a:lstStyle/>
          <a:p>
            <a:fld id="{4E708F12-96AD-4ED4-8132-A78F5E42C1F5}" type="datetime1">
              <a:rPr lang="en-US" smtClean="0"/>
              <a:t>1/29/2024</a:t>
            </a:fld>
            <a:endParaRPr lang="en-US" dirty="0"/>
          </a:p>
        </p:txBody>
      </p:sp>
      <p:sp>
        <p:nvSpPr>
          <p:cNvPr id="5" name="Footer Placeholder 4">
            <a:extLst>
              <a:ext uri="{FF2B5EF4-FFF2-40B4-BE49-F238E27FC236}">
                <a16:creationId xmlns:a16="http://schemas.microsoft.com/office/drawing/2014/main" id="{BB65035C-B541-D94F-1B01-0A8BCB06C4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2D8A32-60C1-692E-EDEF-D9AEDF974545}"/>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0628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066B-D8F5-8501-FB8A-BD09603C64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041B3-2BE6-CF83-E97F-AB0FC714B3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28F5FD-B347-8BB0-AE57-381D5AD9ECFA}"/>
              </a:ext>
            </a:extLst>
          </p:cNvPr>
          <p:cNvSpPr>
            <a:spLocks noGrp="1"/>
          </p:cNvSpPr>
          <p:nvPr>
            <p:ph type="dt" sz="half" idx="10"/>
          </p:nvPr>
        </p:nvSpPr>
        <p:spPr/>
        <p:txBody>
          <a:bodyPr/>
          <a:lstStyle/>
          <a:p>
            <a:fld id="{7B7FA170-8299-44AD-AEEF-FC686C3D7804}" type="datetime1">
              <a:rPr lang="en-US" smtClean="0"/>
              <a:t>1/29/2024</a:t>
            </a:fld>
            <a:endParaRPr lang="en-US" dirty="0"/>
          </a:p>
        </p:txBody>
      </p:sp>
      <p:sp>
        <p:nvSpPr>
          <p:cNvPr id="5" name="Footer Placeholder 4">
            <a:extLst>
              <a:ext uri="{FF2B5EF4-FFF2-40B4-BE49-F238E27FC236}">
                <a16:creationId xmlns:a16="http://schemas.microsoft.com/office/drawing/2014/main" id="{AD04D398-5B1A-872E-48F0-3248E3535D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8C2570-97CE-4A66-9C1A-7C350E8494F7}"/>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7279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B904E-7FC8-572B-C97D-C3D3899CD0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F7D56-2B53-98C1-D5B0-C2487CCE31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A45C4-D3B0-1BEC-A798-B33CB9760645}"/>
              </a:ext>
            </a:extLst>
          </p:cNvPr>
          <p:cNvSpPr>
            <a:spLocks noGrp="1"/>
          </p:cNvSpPr>
          <p:nvPr>
            <p:ph type="dt" sz="half" idx="10"/>
          </p:nvPr>
        </p:nvSpPr>
        <p:spPr/>
        <p:txBody>
          <a:bodyPr/>
          <a:lstStyle/>
          <a:p>
            <a:fld id="{2231763A-68EC-4ECD-9620-D9FE9CDDD622}" type="datetime1">
              <a:rPr lang="en-US" smtClean="0"/>
              <a:t>1/29/2024</a:t>
            </a:fld>
            <a:endParaRPr lang="en-US" dirty="0"/>
          </a:p>
        </p:txBody>
      </p:sp>
      <p:sp>
        <p:nvSpPr>
          <p:cNvPr id="5" name="Footer Placeholder 4">
            <a:extLst>
              <a:ext uri="{FF2B5EF4-FFF2-40B4-BE49-F238E27FC236}">
                <a16:creationId xmlns:a16="http://schemas.microsoft.com/office/drawing/2014/main" id="{EEB0BA82-0411-44AA-6128-8148521AFD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50B738-9F0A-4567-F810-603D031ECF65}"/>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49455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3846-ED29-AB56-D89A-768955AE4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19DFAC-A577-0266-B29B-1A9EE61AE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B8646-2BCF-1915-B1B3-9018A1A57EB1}"/>
              </a:ext>
            </a:extLst>
          </p:cNvPr>
          <p:cNvSpPr>
            <a:spLocks noGrp="1"/>
          </p:cNvSpPr>
          <p:nvPr>
            <p:ph type="dt" sz="half" idx="10"/>
          </p:nvPr>
        </p:nvSpPr>
        <p:spPr/>
        <p:txBody>
          <a:bodyPr/>
          <a:lstStyle/>
          <a:p>
            <a:fld id="{7B98BEDD-6160-49BB-B372-861DE7DE9BA5}" type="datetime1">
              <a:rPr lang="en-US" smtClean="0"/>
              <a:t>1/29/2024</a:t>
            </a:fld>
            <a:endParaRPr lang="en-US" dirty="0"/>
          </a:p>
        </p:txBody>
      </p:sp>
      <p:sp>
        <p:nvSpPr>
          <p:cNvPr id="5" name="Footer Placeholder 4">
            <a:extLst>
              <a:ext uri="{FF2B5EF4-FFF2-40B4-BE49-F238E27FC236}">
                <a16:creationId xmlns:a16="http://schemas.microsoft.com/office/drawing/2014/main" id="{B92114EE-7838-D277-CD81-4A3D915E37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28F01D-1888-D463-9982-04B2874606CF}"/>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38938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8BD9-7AEF-1291-5382-DD5B896E69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62DB27-D74A-0B33-9D98-5222EC9667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66424-A5FD-8F02-B730-B7CE3C93723B}"/>
              </a:ext>
            </a:extLst>
          </p:cNvPr>
          <p:cNvSpPr>
            <a:spLocks noGrp="1"/>
          </p:cNvSpPr>
          <p:nvPr>
            <p:ph type="dt" sz="half" idx="10"/>
          </p:nvPr>
        </p:nvSpPr>
        <p:spPr/>
        <p:txBody>
          <a:bodyPr/>
          <a:lstStyle/>
          <a:p>
            <a:fld id="{0AAE819F-B7FD-4B29-8F66-9E318144BC2A}" type="datetime1">
              <a:rPr lang="en-US" smtClean="0"/>
              <a:t>1/29/2024</a:t>
            </a:fld>
            <a:endParaRPr lang="en-US" dirty="0"/>
          </a:p>
        </p:txBody>
      </p:sp>
      <p:sp>
        <p:nvSpPr>
          <p:cNvPr id="5" name="Footer Placeholder 4">
            <a:extLst>
              <a:ext uri="{FF2B5EF4-FFF2-40B4-BE49-F238E27FC236}">
                <a16:creationId xmlns:a16="http://schemas.microsoft.com/office/drawing/2014/main" id="{B3A84838-9F6F-DA7A-B4A7-2E700E792F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6479DF-7858-9B67-41F3-2A52BE239095}"/>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5974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B32B-EAE5-2AB4-6CC7-13D3AB2B51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245D5-350F-FD17-AE93-E150A53A5A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6C451B-7809-653E-D272-389990EBC2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86FAF8-85CC-90CB-7485-C730E3D7BEDE}"/>
              </a:ext>
            </a:extLst>
          </p:cNvPr>
          <p:cNvSpPr>
            <a:spLocks noGrp="1"/>
          </p:cNvSpPr>
          <p:nvPr>
            <p:ph type="dt" sz="half" idx="10"/>
          </p:nvPr>
        </p:nvSpPr>
        <p:spPr/>
        <p:txBody>
          <a:bodyPr/>
          <a:lstStyle/>
          <a:p>
            <a:fld id="{D4CA159C-B6E0-4F10-9F4A-2FA57003B139}" type="datetime1">
              <a:rPr lang="en-US" smtClean="0"/>
              <a:t>1/29/2024</a:t>
            </a:fld>
            <a:endParaRPr lang="en-US" dirty="0"/>
          </a:p>
        </p:txBody>
      </p:sp>
      <p:sp>
        <p:nvSpPr>
          <p:cNvPr id="6" name="Footer Placeholder 5">
            <a:extLst>
              <a:ext uri="{FF2B5EF4-FFF2-40B4-BE49-F238E27FC236}">
                <a16:creationId xmlns:a16="http://schemas.microsoft.com/office/drawing/2014/main" id="{636D2941-009F-B921-D22C-3909BE32DF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6124ED-F9B2-A418-AF25-4CC752F7A3B7}"/>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62200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7A25-382C-E91B-6301-49BEA236BD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31464B-162C-F310-6BA6-52D818CEF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DA718-BBB4-2237-728B-4DBF440440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7507D5-29A7-EAA2-64ED-5373AB4E8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895F17-74FF-D7F0-F879-1ACA4A7780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A3D80E-0C90-FA6A-8DC7-D976F81741E9}"/>
              </a:ext>
            </a:extLst>
          </p:cNvPr>
          <p:cNvSpPr>
            <a:spLocks noGrp="1"/>
          </p:cNvSpPr>
          <p:nvPr>
            <p:ph type="dt" sz="half" idx="10"/>
          </p:nvPr>
        </p:nvSpPr>
        <p:spPr/>
        <p:txBody>
          <a:bodyPr/>
          <a:lstStyle/>
          <a:p>
            <a:fld id="{8170CBBB-D1D1-4386-A5E9-07F3477B78F3}" type="datetime1">
              <a:rPr lang="en-US" smtClean="0"/>
              <a:t>1/29/2024</a:t>
            </a:fld>
            <a:endParaRPr lang="en-US" dirty="0"/>
          </a:p>
        </p:txBody>
      </p:sp>
      <p:sp>
        <p:nvSpPr>
          <p:cNvPr id="8" name="Footer Placeholder 7">
            <a:extLst>
              <a:ext uri="{FF2B5EF4-FFF2-40B4-BE49-F238E27FC236}">
                <a16:creationId xmlns:a16="http://schemas.microsoft.com/office/drawing/2014/main" id="{E71D57A9-189E-DCFA-3E11-07359927656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DB354AE-E064-79D7-3B22-4BC6C99DCD20}"/>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0225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5016-2F57-889A-A35C-4D38A10106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71724-8DFA-0FEB-A3E6-CC35759741ED}"/>
              </a:ext>
            </a:extLst>
          </p:cNvPr>
          <p:cNvSpPr>
            <a:spLocks noGrp="1"/>
          </p:cNvSpPr>
          <p:nvPr>
            <p:ph type="dt" sz="half" idx="10"/>
          </p:nvPr>
        </p:nvSpPr>
        <p:spPr/>
        <p:txBody>
          <a:bodyPr/>
          <a:lstStyle/>
          <a:p>
            <a:fld id="{9FA4CAD8-0EA7-4615-B69B-B2F199EF3A93}" type="datetime1">
              <a:rPr lang="en-US" smtClean="0"/>
              <a:t>1/29/2024</a:t>
            </a:fld>
            <a:endParaRPr lang="en-US" dirty="0"/>
          </a:p>
        </p:txBody>
      </p:sp>
      <p:sp>
        <p:nvSpPr>
          <p:cNvPr id="4" name="Footer Placeholder 3">
            <a:extLst>
              <a:ext uri="{FF2B5EF4-FFF2-40B4-BE49-F238E27FC236}">
                <a16:creationId xmlns:a16="http://schemas.microsoft.com/office/drawing/2014/main" id="{BA774B93-612B-ADAF-989E-8AA2931207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1B8B147-7C56-5DA8-EBBB-843CAD61FD2D}"/>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60372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463F6-54FD-D6E6-75A4-A172A98F1193}"/>
              </a:ext>
            </a:extLst>
          </p:cNvPr>
          <p:cNvSpPr>
            <a:spLocks noGrp="1"/>
          </p:cNvSpPr>
          <p:nvPr>
            <p:ph type="dt" sz="half" idx="10"/>
          </p:nvPr>
        </p:nvSpPr>
        <p:spPr/>
        <p:txBody>
          <a:bodyPr/>
          <a:lstStyle/>
          <a:p>
            <a:fld id="{B9234BD7-6953-492C-921B-E68B2D7F14C8}" type="datetime1">
              <a:rPr lang="en-US" smtClean="0"/>
              <a:t>1/29/2024</a:t>
            </a:fld>
            <a:endParaRPr lang="en-US" dirty="0"/>
          </a:p>
        </p:txBody>
      </p:sp>
      <p:sp>
        <p:nvSpPr>
          <p:cNvPr id="3" name="Footer Placeholder 2">
            <a:extLst>
              <a:ext uri="{FF2B5EF4-FFF2-40B4-BE49-F238E27FC236}">
                <a16:creationId xmlns:a16="http://schemas.microsoft.com/office/drawing/2014/main" id="{90BE5E73-6E6B-5C77-26F7-10F97ECEF08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F34C051-C4FD-7EF2-85B3-69362DC1F1C4}"/>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88832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75DB-3ECC-7658-DE98-07AE382A4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12D60-5E95-9CAE-2862-BE1834F35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ED754-6151-F28F-3248-25D514C591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BDDA7-3E03-062B-A844-D18F55C4BEF8}"/>
              </a:ext>
            </a:extLst>
          </p:cNvPr>
          <p:cNvSpPr>
            <a:spLocks noGrp="1"/>
          </p:cNvSpPr>
          <p:nvPr>
            <p:ph type="dt" sz="half" idx="10"/>
          </p:nvPr>
        </p:nvSpPr>
        <p:spPr/>
        <p:txBody>
          <a:bodyPr/>
          <a:lstStyle/>
          <a:p>
            <a:fld id="{35A17D9B-D4D3-4E23-88DF-2E354FA43196}" type="datetime1">
              <a:rPr lang="en-US" smtClean="0"/>
              <a:t>1/29/2024</a:t>
            </a:fld>
            <a:endParaRPr lang="en-US" dirty="0"/>
          </a:p>
        </p:txBody>
      </p:sp>
      <p:sp>
        <p:nvSpPr>
          <p:cNvPr id="6" name="Footer Placeholder 5">
            <a:extLst>
              <a:ext uri="{FF2B5EF4-FFF2-40B4-BE49-F238E27FC236}">
                <a16:creationId xmlns:a16="http://schemas.microsoft.com/office/drawing/2014/main" id="{09BF1DC8-9399-61E2-F117-F880E4167A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01EF65-58E1-63C3-5D3D-2FF0D5B921D2}"/>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2945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CFD7-83A5-22BF-8104-5D18E62BD4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531E0D-6C34-29ED-4BBC-7EF9094F95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6F5235-9D59-4E35-EFB0-4F337C82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A445A-78BF-3F03-28F0-B611F1D71313}"/>
              </a:ext>
            </a:extLst>
          </p:cNvPr>
          <p:cNvSpPr>
            <a:spLocks noGrp="1"/>
          </p:cNvSpPr>
          <p:nvPr>
            <p:ph type="dt" sz="half" idx="10"/>
          </p:nvPr>
        </p:nvSpPr>
        <p:spPr/>
        <p:txBody>
          <a:bodyPr/>
          <a:lstStyle/>
          <a:p>
            <a:fld id="{541F67C5-D04E-4576-B61C-12ABA14BBD6C}" type="datetime1">
              <a:rPr lang="en-US" smtClean="0"/>
              <a:t>1/29/2024</a:t>
            </a:fld>
            <a:endParaRPr lang="en-US" dirty="0"/>
          </a:p>
        </p:txBody>
      </p:sp>
      <p:sp>
        <p:nvSpPr>
          <p:cNvPr id="6" name="Footer Placeholder 5">
            <a:extLst>
              <a:ext uri="{FF2B5EF4-FFF2-40B4-BE49-F238E27FC236}">
                <a16:creationId xmlns:a16="http://schemas.microsoft.com/office/drawing/2014/main" id="{A16FAFB1-4501-8A3F-54DD-AC8A811766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A06FC4-F64D-BAEF-0652-58D04CE50982}"/>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2097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29069-7CFB-B45E-8061-BE07A182A4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25C54C-3C8D-E227-EAAD-A02DADBD8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A8D15-3553-9D2F-9F80-EF75397D6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0F09E4-6EA4-4BF3-9FC8-FF40373B88E6}" type="datetime1">
              <a:rPr lang="en-US" smtClean="0"/>
              <a:t>1/29/2024</a:t>
            </a:fld>
            <a:endParaRPr lang="en-US" dirty="0"/>
          </a:p>
        </p:txBody>
      </p:sp>
      <p:sp>
        <p:nvSpPr>
          <p:cNvPr id="5" name="Footer Placeholder 4">
            <a:extLst>
              <a:ext uri="{FF2B5EF4-FFF2-40B4-BE49-F238E27FC236}">
                <a16:creationId xmlns:a16="http://schemas.microsoft.com/office/drawing/2014/main" id="{A91A724C-18A1-710E-4812-F6FCAB251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CD01EDD-3BC9-1914-5461-7BC4E97DF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19072021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medium.com/@xirzon/the-global-fight-for-electoral-justice-a-primer-834ad8cb3b75" TargetMode="Externa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7.xml"/><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9891A71-5B90-764C-3CA5-8705BC3798B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003" r="1003"/>
          <a:stretch/>
        </p:blipFill>
        <p:spPr>
          <a:xfrm>
            <a:off x="2522358" y="10"/>
            <a:ext cx="9669642" cy="6857990"/>
          </a:xfrm>
          <a:prstGeom prst="rect">
            <a:avLst/>
          </a:prstGeom>
        </p:spPr>
      </p:pic>
      <p:sp>
        <p:nvSpPr>
          <p:cNvPr id="28" name="Rectangle 2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52228" y="2827605"/>
            <a:ext cx="3973385" cy="2433712"/>
          </a:xfrm>
          <a:noFill/>
        </p:spPr>
        <p:txBody>
          <a:bodyPr>
            <a:normAutofit fontScale="90000"/>
          </a:bodyPr>
          <a:lstStyle/>
          <a:p>
            <a:pPr algn="l"/>
            <a:r>
              <a:rPr lang="en-US" sz="5200" dirty="0"/>
              <a:t>Roane County Government Title VI Training</a:t>
            </a:r>
          </a:p>
        </p:txBody>
      </p:sp>
      <p:pic>
        <p:nvPicPr>
          <p:cNvPr id="7" name="Audio 6">
            <a:hlinkClick r:id="" action="ppaction://media"/>
            <a:extLst>
              <a:ext uri="{FF2B5EF4-FFF2-40B4-BE49-F238E27FC236}">
                <a16:creationId xmlns:a16="http://schemas.microsoft.com/office/drawing/2014/main" id="{2836F0B3-310C-F0B9-43C6-522900D35A0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mc:Choice xmlns:p14="http://schemas.microsoft.com/office/powerpoint/2010/main" Requires="p14">
      <p:transition spd="med" p14:dur="700" advTm="4230">
        <p:fade/>
      </p:transition>
    </mc:Choice>
    <mc:Fallback>
      <p:transition spd="med" advTm="4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199" y="548464"/>
            <a:ext cx="3807187" cy="2228074"/>
          </a:xfrm>
        </p:spPr>
        <p:txBody>
          <a:bodyPr>
            <a:normAutofit/>
          </a:bodyPr>
          <a:lstStyle/>
          <a:p>
            <a:r>
              <a:rPr lang="en-US" sz="3200" dirty="0"/>
              <a:t>Title VI Prohibited Practices</a:t>
            </a:r>
          </a:p>
        </p:txBody>
      </p:sp>
      <p:sp>
        <p:nvSpPr>
          <p:cNvPr id="2" name="Content Placeholder 1"/>
          <p:cNvSpPr>
            <a:spLocks noGrp="1"/>
          </p:cNvSpPr>
          <p:nvPr>
            <p:ph idx="1"/>
          </p:nvPr>
        </p:nvSpPr>
        <p:spPr>
          <a:xfrm>
            <a:off x="838201" y="2194560"/>
            <a:ext cx="3799425" cy="4114975"/>
          </a:xfrm>
        </p:spPr>
        <p:txBody>
          <a:bodyPr>
            <a:normAutofit/>
          </a:bodyPr>
          <a:lstStyle/>
          <a:p>
            <a:r>
              <a:rPr lang="en-US" sz="1800" dirty="0"/>
              <a:t>Denial of any service recipient, any services, opportunities, or other benefits for which that individual is otherwise qualified;</a:t>
            </a:r>
          </a:p>
          <a:p>
            <a:r>
              <a:rPr lang="en-US" sz="1800" dirty="0"/>
              <a:t>Provide any service recipient with any service, or other benefit, which is different or is provided in a different manner from that which is provided to others in a program;</a:t>
            </a:r>
          </a:p>
          <a:p>
            <a:r>
              <a:rPr lang="en-US" sz="1800" dirty="0"/>
              <a:t>Subject any service recipient to segregated or separate treatment in any manner related to his receipt of service.</a:t>
            </a:r>
          </a:p>
        </p:txBody>
      </p:sp>
      <p:pic>
        <p:nvPicPr>
          <p:cNvPr id="5" name="Picture 4" descr="Hotel reception bell">
            <a:extLst>
              <a:ext uri="{FF2B5EF4-FFF2-40B4-BE49-F238E27FC236}">
                <a16:creationId xmlns:a16="http://schemas.microsoft.com/office/drawing/2014/main" id="{FCF2B449-4B12-0C7B-C675-E759128A17B6}"/>
              </a:ext>
            </a:extLst>
          </p:cNvPr>
          <p:cNvPicPr>
            <a:picLocks noChangeAspect="1"/>
          </p:cNvPicPr>
          <p:nvPr/>
        </p:nvPicPr>
        <p:blipFill rotWithShape="1">
          <a:blip r:embed="rId5"/>
          <a:srcRect l="18096" r="12003" b="-1"/>
          <a:stretch/>
        </p:blipFill>
        <p:spPr>
          <a:xfrm>
            <a:off x="5010386" y="10"/>
            <a:ext cx="7181613" cy="6857990"/>
          </a:xfrm>
          <a:prstGeom prst="rect">
            <a:avLst/>
          </a:prstGeom>
          <a:effectLst/>
        </p:spPr>
      </p:pic>
      <p:pic>
        <p:nvPicPr>
          <p:cNvPr id="15" name="Audio 14">
            <a:hlinkClick r:id="" action="ppaction://media"/>
            <a:extLst>
              <a:ext uri="{FF2B5EF4-FFF2-40B4-BE49-F238E27FC236}">
                <a16:creationId xmlns:a16="http://schemas.microsoft.com/office/drawing/2014/main" id="{17FB6D77-0690-8FE2-5A65-BA37C74566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901953"/>
      </p:ext>
    </p:extLst>
  </p:cSld>
  <p:clrMapOvr>
    <a:masterClrMapping/>
  </p:clrMapOvr>
  <mc:AlternateContent xmlns:mc="http://schemas.openxmlformats.org/markup-compatibility/2006">
    <mc:Choice xmlns:p14="http://schemas.microsoft.com/office/powerpoint/2010/main" Requires="p14">
      <p:transition spd="med" p14:dur="700" advTm="28262">
        <p:fade/>
      </p:transition>
    </mc:Choice>
    <mc:Fallback>
      <p:transition spd="med" advTm="282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people holding each other's hands">
            <a:extLst>
              <a:ext uri="{FF2B5EF4-FFF2-40B4-BE49-F238E27FC236}">
                <a16:creationId xmlns:a16="http://schemas.microsoft.com/office/drawing/2014/main" id="{8B39EAC9-3FA7-5BB8-8B29-A88B7B51A4FF}"/>
              </a:ext>
            </a:extLst>
          </p:cNvPr>
          <p:cNvPicPr>
            <a:picLocks noChangeAspect="1"/>
          </p:cNvPicPr>
          <p:nvPr/>
        </p:nvPicPr>
        <p:blipFill rotWithShape="1">
          <a:blip r:embed="rId5"/>
          <a:srcRect r="5882"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838200" y="365125"/>
            <a:ext cx="3822189" cy="1899912"/>
          </a:xfrm>
        </p:spPr>
        <p:txBody>
          <a:bodyPr>
            <a:normAutofit/>
          </a:bodyPr>
          <a:lstStyle/>
          <a:p>
            <a:r>
              <a:rPr lang="en-US" sz="4000"/>
              <a:t>Title VI Prohibited Practices</a:t>
            </a:r>
          </a:p>
        </p:txBody>
      </p:sp>
      <p:sp>
        <p:nvSpPr>
          <p:cNvPr id="2" name="Content Placeholder 1"/>
          <p:cNvSpPr>
            <a:spLocks noGrp="1"/>
          </p:cNvSpPr>
          <p:nvPr>
            <p:ph idx="1"/>
          </p:nvPr>
        </p:nvSpPr>
        <p:spPr>
          <a:xfrm>
            <a:off x="838200" y="2434201"/>
            <a:ext cx="3822189" cy="3742762"/>
          </a:xfrm>
        </p:spPr>
        <p:txBody>
          <a:bodyPr>
            <a:noAutofit/>
          </a:bodyPr>
          <a:lstStyle/>
          <a:p>
            <a:r>
              <a:rPr lang="en-US" sz="1800" dirty="0"/>
              <a:t>Restrict a service recipient in any way in the employment of services, facilities or any other advantage, privilege or other benefit provided to others under the program;</a:t>
            </a:r>
          </a:p>
          <a:p>
            <a:r>
              <a:rPr lang="en-US" sz="1800" dirty="0"/>
              <a:t>Adopt methods of administration which would limit participation by any group of recipients or subject them to discrimination; and</a:t>
            </a:r>
          </a:p>
          <a:p>
            <a:r>
              <a:rPr lang="en-US" sz="1800" dirty="0"/>
              <a:t>Address a service recipient in a manner that denotes inferiority because of race, color, or national origin.</a:t>
            </a:r>
          </a:p>
        </p:txBody>
      </p:sp>
      <p:pic>
        <p:nvPicPr>
          <p:cNvPr id="30" name="Audio 29">
            <a:hlinkClick r:id="" action="ppaction://media"/>
            <a:extLst>
              <a:ext uri="{FF2B5EF4-FFF2-40B4-BE49-F238E27FC236}">
                <a16:creationId xmlns:a16="http://schemas.microsoft.com/office/drawing/2014/main" id="{54323B12-C1E1-1EFF-C7AC-E29F6D18E3D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1667224"/>
      </p:ext>
    </p:extLst>
  </p:cSld>
  <p:clrMapOvr>
    <a:masterClrMapping/>
  </p:clrMapOvr>
  <mc:AlternateContent xmlns:mc="http://schemas.openxmlformats.org/markup-compatibility/2006">
    <mc:Choice xmlns:p14="http://schemas.microsoft.com/office/powerpoint/2010/main" Requires="p14">
      <p:transition spd="med" p14:dur="700" advTm="26686">
        <p:fade/>
      </p:transition>
    </mc:Choice>
    <mc:Fallback>
      <p:transition spd="med" advTm="266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ront steps and columns of a majestic city building">
            <a:extLst>
              <a:ext uri="{FF2B5EF4-FFF2-40B4-BE49-F238E27FC236}">
                <a16:creationId xmlns:a16="http://schemas.microsoft.com/office/drawing/2014/main" id="{B93A7098-2A30-EA51-7004-40794BD33F7E}"/>
              </a:ext>
            </a:extLst>
          </p:cNvPr>
          <p:cNvPicPr>
            <a:picLocks noChangeAspect="1"/>
          </p:cNvPicPr>
          <p:nvPr/>
        </p:nvPicPr>
        <p:blipFill rotWithShape="1">
          <a:blip r:embed="rId5"/>
          <a:srcRect l="22496" r="24845" b="-2"/>
          <a:stretch/>
        </p:blipFill>
        <p:spPr>
          <a:xfrm>
            <a:off x="-1" y="-2"/>
            <a:ext cx="5410198" cy="6858002"/>
          </a:xfrm>
          <a:prstGeom prst="rect">
            <a:avLst/>
          </a:prstGeom>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6115317" y="196948"/>
            <a:ext cx="5247340" cy="6043130"/>
          </a:xfrm>
        </p:spPr>
        <p:txBody>
          <a:bodyPr anchor="ctr">
            <a:normAutofit/>
          </a:bodyPr>
          <a:lstStyle/>
          <a:p>
            <a:r>
              <a:rPr lang="en-US" sz="2000" b="1" dirty="0"/>
              <a:t>1. The Civil Rights Act of 1964 was broad in scope  and covered those entities receiving federal funds, places of public accommodation such as bus stations, restrooms and restaurants. It prohibited discrimination on the basis of race, color, religion and national origin.</a:t>
            </a:r>
          </a:p>
          <a:p>
            <a:pPr marL="109728" indent="0">
              <a:buNone/>
            </a:pPr>
            <a:endParaRPr lang="en-US" sz="2000" b="1" dirty="0"/>
          </a:p>
          <a:p>
            <a:r>
              <a:rPr lang="en-US" sz="2000" b="1" dirty="0"/>
              <a:t>2. However, the Civil Rights Act of 1964 did not protect people with disabilities. Discrimination against people with disabilities would not be addressed until 1973 when Section 504 of the Rehabilitation Act of 1973 became law and later still in 1990 when the ADA was passed.</a:t>
            </a:r>
            <a:endParaRPr lang="en-US" sz="2000" dirty="0"/>
          </a:p>
        </p:txBody>
      </p:sp>
      <p:pic>
        <p:nvPicPr>
          <p:cNvPr id="6" name="Audio 5">
            <a:hlinkClick r:id="" action="ppaction://media"/>
            <a:extLst>
              <a:ext uri="{FF2B5EF4-FFF2-40B4-BE49-F238E27FC236}">
                <a16:creationId xmlns:a16="http://schemas.microsoft.com/office/drawing/2014/main" id="{E462E1D1-751F-9BBC-D11B-EE8D76B509F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3453618"/>
      </p:ext>
    </p:extLst>
  </p:cSld>
  <p:clrMapOvr>
    <a:masterClrMapping/>
  </p:clrMapOvr>
  <mc:AlternateContent xmlns:mc="http://schemas.openxmlformats.org/markup-compatibility/2006">
    <mc:Choice xmlns:p14="http://schemas.microsoft.com/office/powerpoint/2010/main" Requires="p14">
      <p:transition spd="med" p14:dur="700" advTm="31104">
        <p:fade/>
      </p:transition>
    </mc:Choice>
    <mc:Fallback>
      <p:transition spd="med" advTm="31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199" y="548464"/>
            <a:ext cx="3807187" cy="2228074"/>
          </a:xfrm>
        </p:spPr>
        <p:txBody>
          <a:bodyPr>
            <a:normAutofit/>
          </a:bodyPr>
          <a:lstStyle/>
          <a:p>
            <a:r>
              <a:rPr lang="en-US" sz="3600" dirty="0"/>
              <a:t>Section 504 of the Rehabilitation Act of 1973</a:t>
            </a:r>
          </a:p>
        </p:txBody>
      </p:sp>
      <p:sp>
        <p:nvSpPr>
          <p:cNvPr id="2" name="Content Placeholder 1"/>
          <p:cNvSpPr>
            <a:spLocks noGrp="1"/>
          </p:cNvSpPr>
          <p:nvPr>
            <p:ph idx="1"/>
          </p:nvPr>
        </p:nvSpPr>
        <p:spPr>
          <a:xfrm>
            <a:off x="838201" y="2433711"/>
            <a:ext cx="3799425" cy="4121834"/>
          </a:xfrm>
        </p:spPr>
        <p:txBody>
          <a:bodyPr>
            <a:noAutofit/>
          </a:bodyPr>
          <a:lstStyle/>
          <a:p>
            <a:r>
              <a:rPr lang="en-US" sz="2000" dirty="0"/>
              <a:t>Section 504 prohibits organizations and employers, who receive federal financial assistance, from excluding or denying qualified individuals with disabilities an equal opportunity to receive program benefits and services.</a:t>
            </a:r>
          </a:p>
          <a:p>
            <a:r>
              <a:rPr lang="en-US" sz="2000" dirty="0"/>
              <a:t>It defines the rights of “qualified individuals with disabilities” to participate in, and have access to program benefits, and services.</a:t>
            </a:r>
          </a:p>
        </p:txBody>
      </p:sp>
      <p:pic>
        <p:nvPicPr>
          <p:cNvPr id="14" name="Picture 13" descr="Puzzle pieces">
            <a:extLst>
              <a:ext uri="{FF2B5EF4-FFF2-40B4-BE49-F238E27FC236}">
                <a16:creationId xmlns:a16="http://schemas.microsoft.com/office/drawing/2014/main" id="{2A1CE2F0-4C5A-CA00-0AE8-6225D8C39D1E}"/>
              </a:ext>
            </a:extLst>
          </p:cNvPr>
          <p:cNvPicPr>
            <a:picLocks noChangeAspect="1"/>
          </p:cNvPicPr>
          <p:nvPr/>
        </p:nvPicPr>
        <p:blipFill rotWithShape="1">
          <a:blip r:embed="rId5"/>
          <a:srcRect l="18990" r="11372"/>
          <a:stretch/>
        </p:blipFill>
        <p:spPr>
          <a:xfrm>
            <a:off x="5261317" y="10"/>
            <a:ext cx="6930682" cy="6857990"/>
          </a:xfrm>
          <a:prstGeom prst="rect">
            <a:avLst/>
          </a:prstGeom>
          <a:effectLst/>
        </p:spPr>
      </p:pic>
      <p:pic>
        <p:nvPicPr>
          <p:cNvPr id="7" name="Audio 6">
            <a:hlinkClick r:id="" action="ppaction://media"/>
            <a:extLst>
              <a:ext uri="{FF2B5EF4-FFF2-40B4-BE49-F238E27FC236}">
                <a16:creationId xmlns:a16="http://schemas.microsoft.com/office/drawing/2014/main" id="{9FD8B029-9301-B2E8-559F-9790B3E4FE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5912607"/>
      </p:ext>
    </p:extLst>
  </p:cSld>
  <p:clrMapOvr>
    <a:masterClrMapping/>
  </p:clrMapOvr>
  <mc:AlternateContent xmlns:mc="http://schemas.openxmlformats.org/markup-compatibility/2006">
    <mc:Choice xmlns:p14="http://schemas.microsoft.com/office/powerpoint/2010/main" Requires="p14">
      <p:transition spd="med" p14:dur="700" advTm="23767">
        <p:fade/>
      </p:transition>
    </mc:Choice>
    <mc:Fallback>
      <p:transition spd="med" advTm="237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76692" y="741391"/>
            <a:ext cx="5479719" cy="1616203"/>
          </a:xfrm>
        </p:spPr>
        <p:txBody>
          <a:bodyPr anchor="b">
            <a:normAutofit/>
          </a:bodyPr>
          <a:lstStyle/>
          <a:p>
            <a:r>
              <a:rPr lang="en-US" sz="4000" dirty="0"/>
              <a:t>Section 504 of the Rehabilitation Act of 1973</a:t>
            </a:r>
          </a:p>
        </p:txBody>
      </p:sp>
      <p:sp>
        <p:nvSpPr>
          <p:cNvPr id="2" name="Content Placeholder 1"/>
          <p:cNvSpPr>
            <a:spLocks noGrp="1"/>
          </p:cNvSpPr>
          <p:nvPr>
            <p:ph idx="1"/>
          </p:nvPr>
        </p:nvSpPr>
        <p:spPr>
          <a:xfrm>
            <a:off x="393895" y="2533476"/>
            <a:ext cx="6654019" cy="3867324"/>
          </a:xfrm>
        </p:spPr>
        <p:txBody>
          <a:bodyPr anchor="t">
            <a:noAutofit/>
          </a:bodyPr>
          <a:lstStyle/>
          <a:p>
            <a:pPr marL="0" indent="0">
              <a:buNone/>
            </a:pPr>
            <a:r>
              <a:rPr lang="en-US" sz="1800" dirty="0"/>
              <a:t>“Qualified Individual with Disabilities” are persons who have:</a:t>
            </a:r>
          </a:p>
          <a:p>
            <a:pPr lvl="1"/>
            <a:r>
              <a:rPr lang="en-US" sz="1800" dirty="0"/>
              <a:t>A physical or mental impairment that substantially limits major life activities;</a:t>
            </a:r>
          </a:p>
          <a:p>
            <a:pPr marL="411480" lvl="1" indent="0">
              <a:buNone/>
            </a:pPr>
            <a:r>
              <a:rPr lang="en-US" sz="1800" dirty="0"/>
              <a:t>AND ONE OR BOTH OF THE FOLLOWING:</a:t>
            </a:r>
          </a:p>
          <a:p>
            <a:pPr lvl="1"/>
            <a:r>
              <a:rPr lang="en-US" sz="1800" dirty="0"/>
              <a:t>With reasonable accommodations, can perform the essential functions of the job for which they have applied or have been hired to perform; OR</a:t>
            </a:r>
          </a:p>
          <a:p>
            <a:pPr lvl="1"/>
            <a:r>
              <a:rPr lang="en-US" sz="1800" dirty="0"/>
              <a:t>In terms of accessing and receiving public services and benefits are persons who meet the normal and essential eligibility requirements.</a:t>
            </a:r>
          </a:p>
        </p:txBody>
      </p:sp>
      <p:pic>
        <p:nvPicPr>
          <p:cNvPr id="5" name="Picture 4" descr="Two people holding hands">
            <a:extLst>
              <a:ext uri="{FF2B5EF4-FFF2-40B4-BE49-F238E27FC236}">
                <a16:creationId xmlns:a16="http://schemas.microsoft.com/office/drawing/2014/main" id="{8445C162-91D9-BFB6-7322-451180A9CCCA}"/>
              </a:ext>
            </a:extLst>
          </p:cNvPr>
          <p:cNvPicPr>
            <a:picLocks noChangeAspect="1"/>
          </p:cNvPicPr>
          <p:nvPr/>
        </p:nvPicPr>
        <p:blipFill rotWithShape="1">
          <a:blip r:embed="rId5"/>
          <a:srcRect l="24507" r="27774"/>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Audio 6">
            <a:hlinkClick r:id="" action="ppaction://media"/>
            <a:extLst>
              <a:ext uri="{FF2B5EF4-FFF2-40B4-BE49-F238E27FC236}">
                <a16:creationId xmlns:a16="http://schemas.microsoft.com/office/drawing/2014/main" id="{020431C8-7269-B104-FA85-2C141EDF3C0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8983582"/>
      </p:ext>
    </p:extLst>
  </p:cSld>
  <p:clrMapOvr>
    <a:masterClrMapping/>
  </p:clrMapOvr>
  <mc:AlternateContent xmlns:mc="http://schemas.openxmlformats.org/markup-compatibility/2006">
    <mc:Choice xmlns:p14="http://schemas.microsoft.com/office/powerpoint/2010/main" Requires="p14">
      <p:transition spd="med" p14:dur="700" advTm="29573">
        <p:fade/>
      </p:transition>
    </mc:Choice>
    <mc:Fallback>
      <p:transition spd="med" advTm="295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C4EC46-EC6F-A0A9-36BF-531F5C82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 y="-5"/>
            <a:ext cx="5197641" cy="6857997"/>
          </a:xfrm>
          <a:prstGeom prst="rect">
            <a:avLst/>
          </a:prstGeom>
          <a:gradFill>
            <a:gsLst>
              <a:gs pos="0">
                <a:srgbClr val="215F9A"/>
              </a:gs>
              <a:gs pos="97899">
                <a:schemeClr val="accent3">
                  <a:lumMod val="60000"/>
                  <a:lumOff val="40000"/>
                </a:schemeClr>
              </a:gs>
              <a:gs pos="74000">
                <a:schemeClr val="accent3"/>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3763C0-6092-3B3C-822A-21E174E3A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4608950" cy="6872675"/>
          </a:xfrm>
          <a:prstGeom prst="rect">
            <a:avLst/>
          </a:prstGeom>
          <a:gradFill flip="none" rotWithShape="1">
            <a:gsLst>
              <a:gs pos="0">
                <a:srgbClr val="163E64">
                  <a:alpha val="59000"/>
                </a:srgbClr>
              </a:gs>
              <a:gs pos="69000">
                <a:srgbClr val="215F9A">
                  <a:alpha val="0"/>
                </a:srgb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Scan of a human brain in a neurology clinic">
            <a:extLst>
              <a:ext uri="{FF2B5EF4-FFF2-40B4-BE49-F238E27FC236}">
                <a16:creationId xmlns:a16="http://schemas.microsoft.com/office/drawing/2014/main" id="{57622B41-4733-EF29-FAC4-59D7B3E057EC}"/>
              </a:ext>
            </a:extLst>
          </p:cNvPr>
          <p:cNvPicPr>
            <a:picLocks noChangeAspect="1"/>
          </p:cNvPicPr>
          <p:nvPr/>
        </p:nvPicPr>
        <p:blipFill rotWithShape="1">
          <a:blip r:embed="rId5">
            <a:alphaModFix amt="80000"/>
          </a:blip>
          <a:srcRect l="43158"/>
          <a:stretch/>
        </p:blipFill>
        <p:spPr>
          <a:xfrm>
            <a:off x="20" y="-14687"/>
            <a:ext cx="5197615" cy="6857998"/>
          </a:xfrm>
          <a:prstGeom prst="rect">
            <a:avLst/>
          </a:prstGeom>
        </p:spPr>
      </p:pic>
      <p:sp>
        <p:nvSpPr>
          <p:cNvPr id="19" name="Rectangle 18">
            <a:extLst>
              <a:ext uri="{FF2B5EF4-FFF2-40B4-BE49-F238E27FC236}">
                <a16:creationId xmlns:a16="http://schemas.microsoft.com/office/drawing/2014/main" id="{D4ECF21D-729A-005C-E880-CA278A4F4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6570"/>
            <a:ext cx="5197642" cy="4486105"/>
          </a:xfrm>
          <a:prstGeom prst="rect">
            <a:avLst/>
          </a:prstGeom>
          <a:gradFill flip="none" rotWithShape="1">
            <a:gsLst>
              <a:gs pos="11000">
                <a:schemeClr val="accent2"/>
              </a:gs>
              <a:gs pos="71000">
                <a:schemeClr val="accent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EDAEA2-865D-E67C-A774-2FD2DD4A2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3227"/>
            <a:ext cx="5197642" cy="4259448"/>
          </a:xfrm>
          <a:prstGeom prst="rect">
            <a:avLst/>
          </a:prstGeom>
          <a:gradFill flip="none" rotWithShape="1">
            <a:gsLst>
              <a:gs pos="2101">
                <a:schemeClr val="accent5">
                  <a:lumMod val="75000"/>
                </a:schemeClr>
              </a:gs>
              <a:gs pos="31000">
                <a:schemeClr val="accent5">
                  <a:alpha val="66000"/>
                </a:schemeClr>
              </a:gs>
              <a:gs pos="71000">
                <a:schemeClr val="accent2">
                  <a:alpha val="0"/>
                </a:schemeClr>
              </a:gs>
            </a:gsLst>
            <a:lin ang="17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15815" y="4021743"/>
            <a:ext cx="3999542" cy="2235074"/>
          </a:xfrm>
        </p:spPr>
        <p:txBody>
          <a:bodyPr anchor="b">
            <a:normAutofit/>
          </a:bodyPr>
          <a:lstStyle/>
          <a:p>
            <a:r>
              <a:rPr lang="en-US" sz="4000">
                <a:solidFill>
                  <a:srgbClr val="FFFFFF"/>
                </a:solidFill>
              </a:rPr>
              <a:t>Section 504 of the Rehabilitation Act of 1973</a:t>
            </a:r>
          </a:p>
        </p:txBody>
      </p:sp>
      <p:sp>
        <p:nvSpPr>
          <p:cNvPr id="2" name="Content Placeholder 1"/>
          <p:cNvSpPr>
            <a:spLocks noGrp="1"/>
          </p:cNvSpPr>
          <p:nvPr>
            <p:ph idx="1"/>
          </p:nvPr>
        </p:nvSpPr>
        <p:spPr>
          <a:xfrm>
            <a:off x="6104092" y="436098"/>
            <a:ext cx="5197637" cy="5657205"/>
          </a:xfrm>
        </p:spPr>
        <p:txBody>
          <a:bodyPr anchor="t">
            <a:normAutofit/>
          </a:bodyPr>
          <a:lstStyle/>
          <a:p>
            <a:pPr marL="0" indent="0">
              <a:buNone/>
            </a:pPr>
            <a:r>
              <a:rPr lang="en-US" sz="2000" dirty="0"/>
              <a:t>“Physical and Mental Impairment” includes but are not limited to:</a:t>
            </a:r>
          </a:p>
          <a:p>
            <a:pPr lvl="1"/>
            <a:r>
              <a:rPr lang="en-US" sz="2000" dirty="0"/>
              <a:t>Visual, speech, and hearing impairments</a:t>
            </a:r>
          </a:p>
          <a:p>
            <a:pPr lvl="1"/>
            <a:r>
              <a:rPr lang="en-US" sz="2000" dirty="0"/>
              <a:t>Mental retardation</a:t>
            </a:r>
          </a:p>
          <a:p>
            <a:pPr lvl="1"/>
            <a:r>
              <a:rPr lang="en-US" sz="2000" dirty="0"/>
              <a:t>Mental and emotional illness</a:t>
            </a:r>
          </a:p>
          <a:p>
            <a:pPr lvl="1"/>
            <a:r>
              <a:rPr lang="en-US" sz="2000" dirty="0"/>
              <a:t>Cerebral palsy</a:t>
            </a:r>
          </a:p>
          <a:p>
            <a:pPr lvl="1"/>
            <a:r>
              <a:rPr lang="en-US" sz="2000" dirty="0"/>
              <a:t>Epilepsy</a:t>
            </a:r>
          </a:p>
          <a:p>
            <a:pPr lvl="1"/>
            <a:r>
              <a:rPr lang="en-US" sz="2000" dirty="0"/>
              <a:t>Muscular dystrophy</a:t>
            </a:r>
          </a:p>
          <a:p>
            <a:pPr lvl="1"/>
            <a:r>
              <a:rPr lang="en-US" sz="2000" dirty="0"/>
              <a:t>Multiple sclerosis</a:t>
            </a:r>
          </a:p>
          <a:p>
            <a:pPr lvl="1"/>
            <a:r>
              <a:rPr lang="en-US" sz="2000" dirty="0"/>
              <a:t>Orthopedic conditions</a:t>
            </a:r>
          </a:p>
          <a:p>
            <a:pPr lvl="1"/>
            <a:r>
              <a:rPr lang="en-US" sz="2000" dirty="0"/>
              <a:t>Cancer, heart disease, or diabetes</a:t>
            </a:r>
          </a:p>
          <a:p>
            <a:pPr lvl="1"/>
            <a:r>
              <a:rPr lang="en-US" sz="2000" dirty="0"/>
              <a:t>Contagious and non-contagious diseases such as tuberculosis and HIV diseases (symptomatic or not)</a:t>
            </a:r>
          </a:p>
        </p:txBody>
      </p:sp>
      <p:pic>
        <p:nvPicPr>
          <p:cNvPr id="27" name="Audio 26">
            <a:hlinkClick r:id="" action="ppaction://media"/>
            <a:extLst>
              <a:ext uri="{FF2B5EF4-FFF2-40B4-BE49-F238E27FC236}">
                <a16:creationId xmlns:a16="http://schemas.microsoft.com/office/drawing/2014/main" id="{A364273B-A51C-FD86-CB3E-4A6047966D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5071002"/>
      </p:ext>
    </p:extLst>
  </p:cSld>
  <p:clrMapOvr>
    <a:masterClrMapping/>
  </p:clrMapOvr>
  <mc:AlternateContent xmlns:mc="http://schemas.openxmlformats.org/markup-compatibility/2006">
    <mc:Choice xmlns:p14="http://schemas.microsoft.com/office/powerpoint/2010/main" Requires="p14">
      <p:transition spd="med" p14:dur="700" advTm="22922">
        <p:fade/>
      </p:transition>
    </mc:Choice>
    <mc:Fallback>
      <p:transition spd="med" advTm="22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olo journey">
            <a:extLst>
              <a:ext uri="{FF2B5EF4-FFF2-40B4-BE49-F238E27FC236}">
                <a16:creationId xmlns:a16="http://schemas.microsoft.com/office/drawing/2014/main" id="{060B4B09-6093-F4BC-A19A-E2AD5CB79AA5}"/>
              </a:ext>
            </a:extLst>
          </p:cNvPr>
          <p:cNvPicPr>
            <a:picLocks noChangeAspect="1"/>
          </p:cNvPicPr>
          <p:nvPr/>
        </p:nvPicPr>
        <p:blipFill rotWithShape="1">
          <a:blip r:embed="rId5"/>
          <a:srcRect l="24833" r="16000"/>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15317" y="405685"/>
            <a:ext cx="5464968" cy="1559301"/>
          </a:xfrm>
        </p:spPr>
        <p:txBody>
          <a:bodyPr>
            <a:normAutofit/>
          </a:bodyPr>
          <a:lstStyle/>
          <a:p>
            <a:r>
              <a:rPr lang="en-US" sz="3700" dirty="0"/>
              <a:t>Section 504 of the Rehabilitation Act of 1973</a:t>
            </a:r>
          </a:p>
        </p:txBody>
      </p:sp>
      <p:sp>
        <p:nvSpPr>
          <p:cNvPr id="2" name="Content Placeholder 1"/>
          <p:cNvSpPr>
            <a:spLocks noGrp="1"/>
          </p:cNvSpPr>
          <p:nvPr>
            <p:ph idx="1"/>
          </p:nvPr>
        </p:nvSpPr>
        <p:spPr>
          <a:xfrm>
            <a:off x="6115317" y="2285999"/>
            <a:ext cx="5247340" cy="3954079"/>
          </a:xfrm>
        </p:spPr>
        <p:txBody>
          <a:bodyPr anchor="ctr">
            <a:normAutofit/>
          </a:bodyPr>
          <a:lstStyle/>
          <a:p>
            <a:r>
              <a:rPr lang="en-US" sz="2000" dirty="0"/>
              <a:t>“Reasonable Accommodations” requires an employer or government agency to take reasonable steps to accommodate a person with a disability, unless it would cause undue hardship.</a:t>
            </a:r>
          </a:p>
          <a:p>
            <a:r>
              <a:rPr lang="en-US" sz="2000" dirty="0"/>
              <a:t>In relationship to accessing public services and benefits, covered entities must take reasonable steps to make sure a person with a disability can access programs, services, benefits, or has opportunities to participate. This includes opportunity to participate regardless of physical barriers.</a:t>
            </a:r>
          </a:p>
        </p:txBody>
      </p:sp>
      <p:pic>
        <p:nvPicPr>
          <p:cNvPr id="12" name="Audio 11">
            <a:hlinkClick r:id="" action="ppaction://media"/>
            <a:extLst>
              <a:ext uri="{FF2B5EF4-FFF2-40B4-BE49-F238E27FC236}">
                <a16:creationId xmlns:a16="http://schemas.microsoft.com/office/drawing/2014/main" id="{521DCFEC-7041-5580-38CD-7922169E9D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5136083"/>
      </p:ext>
    </p:extLst>
  </p:cSld>
  <p:clrMapOvr>
    <a:masterClrMapping/>
  </p:clrMapOvr>
  <mc:AlternateContent xmlns:mc="http://schemas.openxmlformats.org/markup-compatibility/2006">
    <mc:Choice xmlns:p14="http://schemas.microsoft.com/office/powerpoint/2010/main" Requires="p14">
      <p:transition spd="med" p14:dur="700" advTm="27301">
        <p:fade/>
      </p:transition>
    </mc:Choice>
    <mc:Fallback>
      <p:transition spd="med" advTm="27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ront steps and columns of a majestic city building">
            <a:extLst>
              <a:ext uri="{FF2B5EF4-FFF2-40B4-BE49-F238E27FC236}">
                <a16:creationId xmlns:a16="http://schemas.microsoft.com/office/drawing/2014/main" id="{AC4738EE-1FB8-B2B1-CA87-A98636F6AAD4}"/>
              </a:ext>
            </a:extLst>
          </p:cNvPr>
          <p:cNvPicPr>
            <a:picLocks noChangeAspect="1"/>
          </p:cNvPicPr>
          <p:nvPr/>
        </p:nvPicPr>
        <p:blipFill rotWithShape="1">
          <a:blip r:embed="rId5"/>
          <a:srcRect l="22496" r="24845"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15317" y="405685"/>
            <a:ext cx="5464968" cy="1559301"/>
          </a:xfrm>
        </p:spPr>
        <p:txBody>
          <a:bodyPr>
            <a:normAutofit/>
          </a:bodyPr>
          <a:lstStyle/>
          <a:p>
            <a:r>
              <a:rPr lang="en-US" sz="3700" dirty="0"/>
              <a:t>Americans with Disabilities Act of 1990 (ADA)</a:t>
            </a:r>
          </a:p>
        </p:txBody>
      </p:sp>
      <p:sp>
        <p:nvSpPr>
          <p:cNvPr id="2" name="Content Placeholder 1"/>
          <p:cNvSpPr>
            <a:spLocks noGrp="1"/>
          </p:cNvSpPr>
          <p:nvPr>
            <p:ph idx="1"/>
          </p:nvPr>
        </p:nvSpPr>
        <p:spPr>
          <a:xfrm>
            <a:off x="6115317" y="2124222"/>
            <a:ext cx="5247340" cy="4206240"/>
          </a:xfrm>
        </p:spPr>
        <p:txBody>
          <a:bodyPr anchor="ctr">
            <a:noAutofit/>
          </a:bodyPr>
          <a:lstStyle/>
          <a:p>
            <a:r>
              <a:rPr lang="en-US" sz="1800" dirty="0"/>
              <a:t>Based on Title VI of the Civil Rights Act of 1964 &amp; Section 504 of the Rehabilitation Act of 1973.</a:t>
            </a:r>
          </a:p>
          <a:p>
            <a:r>
              <a:rPr lang="en-US" sz="1800" dirty="0"/>
              <a:t>Provides comprehensive civil rights protections to individuals with disabilities in the areas of:</a:t>
            </a:r>
          </a:p>
          <a:p>
            <a:pPr lvl="1"/>
            <a:r>
              <a:rPr lang="en-US" sz="1800" dirty="0"/>
              <a:t>Employment,</a:t>
            </a:r>
          </a:p>
          <a:p>
            <a:pPr lvl="1"/>
            <a:r>
              <a:rPr lang="en-US" sz="1800" dirty="0"/>
              <a:t>State and local government services,</a:t>
            </a:r>
          </a:p>
          <a:p>
            <a:pPr lvl="1"/>
            <a:r>
              <a:rPr lang="en-US" sz="1800" dirty="0"/>
              <a:t>Public accommodations, transportation, and</a:t>
            </a:r>
          </a:p>
          <a:p>
            <a:pPr lvl="1"/>
            <a:r>
              <a:rPr lang="en-US" sz="1800" dirty="0"/>
              <a:t>Telecommunications.</a:t>
            </a:r>
          </a:p>
          <a:p>
            <a:r>
              <a:rPr lang="en-US" sz="1800" dirty="0"/>
              <a:t>Unlike Section 504, ADA compliance is mandated for state and local governments or businesses that service the public even if they do not receive federal funds.</a:t>
            </a:r>
          </a:p>
        </p:txBody>
      </p:sp>
      <p:pic>
        <p:nvPicPr>
          <p:cNvPr id="15" name="Audio 14">
            <a:hlinkClick r:id="" action="ppaction://media"/>
            <a:extLst>
              <a:ext uri="{FF2B5EF4-FFF2-40B4-BE49-F238E27FC236}">
                <a16:creationId xmlns:a16="http://schemas.microsoft.com/office/drawing/2014/main" id="{45CEF47A-AA8B-2AEB-6A21-F1DEBA0F09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518145"/>
      </p:ext>
    </p:extLst>
  </p:cSld>
  <p:clrMapOvr>
    <a:masterClrMapping/>
  </p:clrMapOvr>
  <mc:AlternateContent xmlns:mc="http://schemas.openxmlformats.org/markup-compatibility/2006">
    <mc:Choice xmlns:p14="http://schemas.microsoft.com/office/powerpoint/2010/main" Requires="p14">
      <p:transition spd="med" p14:dur="700" advTm="30524">
        <p:fade/>
      </p:transition>
    </mc:Choice>
    <mc:Fallback>
      <p:transition spd="med" advTm="30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868557" y="1138036"/>
            <a:ext cx="5444382" cy="1402470"/>
          </a:xfrm>
        </p:spPr>
        <p:txBody>
          <a:bodyPr anchor="t">
            <a:normAutofit/>
          </a:bodyPr>
          <a:lstStyle/>
          <a:p>
            <a:r>
              <a:rPr lang="en-US" sz="3200"/>
              <a:t>Americans with Disabilities Act of 1990 (ADA)</a:t>
            </a:r>
          </a:p>
        </p:txBody>
      </p:sp>
      <p:pic>
        <p:nvPicPr>
          <p:cNvPr id="5" name="Picture 4" descr="Light on a wheelchair">
            <a:extLst>
              <a:ext uri="{FF2B5EF4-FFF2-40B4-BE49-F238E27FC236}">
                <a16:creationId xmlns:a16="http://schemas.microsoft.com/office/drawing/2014/main" id="{5A0BF58A-018A-24BA-85D6-478CDAC4BCCE}"/>
              </a:ext>
            </a:extLst>
          </p:cNvPr>
          <p:cNvPicPr>
            <a:picLocks noChangeAspect="1"/>
          </p:cNvPicPr>
          <p:nvPr/>
        </p:nvPicPr>
        <p:blipFill rotWithShape="1">
          <a:blip r:embed="rId5"/>
          <a:srcRect l="32850" r="17012"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5868557" y="2551176"/>
            <a:ext cx="5444382" cy="4032504"/>
          </a:xfrm>
        </p:spPr>
        <p:txBody>
          <a:bodyPr>
            <a:normAutofit/>
          </a:bodyPr>
          <a:lstStyle/>
          <a:p>
            <a:r>
              <a:rPr lang="en-US" sz="2000"/>
              <a:t>“Qualified Individual with a Disability” is a person who has:</a:t>
            </a:r>
          </a:p>
          <a:p>
            <a:pPr lvl="1"/>
            <a:r>
              <a:rPr lang="en-US" sz="2000"/>
              <a:t>A physical or mental impairment that substantially limits major life activities;</a:t>
            </a:r>
          </a:p>
          <a:p>
            <a:pPr lvl="1"/>
            <a:r>
              <a:rPr lang="en-US" sz="2000"/>
              <a:t>Has a record of such an impairment; or</a:t>
            </a:r>
          </a:p>
          <a:p>
            <a:pPr lvl="1"/>
            <a:r>
              <a:rPr lang="en-US" sz="2000"/>
              <a:t>Is regarded as having such an impairment.</a:t>
            </a:r>
          </a:p>
          <a:p>
            <a:r>
              <a:rPr lang="en-US" sz="2000"/>
              <a:t>Decisions about whether or not a particular condition constitutes a disability within the meaning of ADA should be made on a case-by-case determination.</a:t>
            </a:r>
          </a:p>
        </p:txBody>
      </p:sp>
      <p:pic>
        <p:nvPicPr>
          <p:cNvPr id="12" name="Audio 11">
            <a:hlinkClick r:id="" action="ppaction://media"/>
            <a:extLst>
              <a:ext uri="{FF2B5EF4-FFF2-40B4-BE49-F238E27FC236}">
                <a16:creationId xmlns:a16="http://schemas.microsoft.com/office/drawing/2014/main" id="{4F8C11C1-0C7D-B943-D963-8F0684A7D5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5671634"/>
      </p:ext>
    </p:extLst>
  </p:cSld>
  <p:clrMapOvr>
    <a:masterClrMapping/>
  </p:clrMapOvr>
  <mc:AlternateContent xmlns:mc="http://schemas.openxmlformats.org/markup-compatibility/2006">
    <mc:Choice xmlns:p14="http://schemas.microsoft.com/office/powerpoint/2010/main" Requires="p14">
      <p:transition spd="med" p14:dur="700" advTm="22589">
        <p:fade/>
      </p:transition>
    </mc:Choice>
    <mc:Fallback>
      <p:transition spd="med" advTm="22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868557" y="1138036"/>
            <a:ext cx="5444382" cy="1402470"/>
          </a:xfrm>
        </p:spPr>
        <p:txBody>
          <a:bodyPr anchor="t">
            <a:normAutofit/>
          </a:bodyPr>
          <a:lstStyle/>
          <a:p>
            <a:r>
              <a:rPr lang="en-US" sz="3200" dirty="0"/>
              <a:t>Americans with Disabilities Act of 1990 (ADA)</a:t>
            </a:r>
          </a:p>
        </p:txBody>
      </p:sp>
      <p:pic>
        <p:nvPicPr>
          <p:cNvPr id="17" name="Picture 16" descr="Scan of a human brain in a neurology clinic">
            <a:extLst>
              <a:ext uri="{FF2B5EF4-FFF2-40B4-BE49-F238E27FC236}">
                <a16:creationId xmlns:a16="http://schemas.microsoft.com/office/drawing/2014/main" id="{3C74D219-2DC3-B2BC-4C7E-C41210D23CC7}"/>
              </a:ext>
            </a:extLst>
          </p:cNvPr>
          <p:cNvPicPr>
            <a:picLocks noChangeAspect="1"/>
          </p:cNvPicPr>
          <p:nvPr/>
        </p:nvPicPr>
        <p:blipFill rotWithShape="1">
          <a:blip r:embed="rId5"/>
          <a:srcRect l="43666"/>
          <a:stretch/>
        </p:blipFill>
        <p:spPr>
          <a:xfrm>
            <a:off x="-1" y="10"/>
            <a:ext cx="5151179" cy="6857990"/>
          </a:xfrm>
          <a:prstGeom prst="rect">
            <a:avLst/>
          </a:prstGeom>
        </p:spPr>
      </p:pic>
      <p:cxnSp>
        <p:nvCxnSpPr>
          <p:cNvPr id="18" name="Straight Connector 1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5868557" y="2551176"/>
            <a:ext cx="5990508" cy="4088775"/>
          </a:xfrm>
        </p:spPr>
        <p:txBody>
          <a:bodyPr>
            <a:normAutofit/>
          </a:bodyPr>
          <a:lstStyle/>
          <a:p>
            <a:pPr marL="0" indent="0">
              <a:buNone/>
            </a:pPr>
            <a:r>
              <a:rPr lang="en-US" sz="1800" dirty="0"/>
              <a:t>“Physical and Mental Impairment” includes but are not limited to:</a:t>
            </a:r>
          </a:p>
          <a:p>
            <a:pPr lvl="1"/>
            <a:r>
              <a:rPr lang="en-US" sz="1800" dirty="0"/>
              <a:t>Visual, speech, and hearing impairments</a:t>
            </a:r>
          </a:p>
          <a:p>
            <a:pPr lvl="1"/>
            <a:r>
              <a:rPr lang="en-US" sz="1800" dirty="0"/>
              <a:t>Mental retardation</a:t>
            </a:r>
          </a:p>
          <a:p>
            <a:pPr lvl="1"/>
            <a:r>
              <a:rPr lang="en-US" sz="1800" dirty="0"/>
              <a:t>Mental and emotional illness</a:t>
            </a:r>
          </a:p>
          <a:p>
            <a:pPr lvl="1"/>
            <a:r>
              <a:rPr lang="en-US" sz="1800" dirty="0"/>
              <a:t>Cerebral palsy</a:t>
            </a:r>
          </a:p>
          <a:p>
            <a:pPr lvl="1"/>
            <a:r>
              <a:rPr lang="en-US" sz="1800" dirty="0"/>
              <a:t>Epilepsy</a:t>
            </a:r>
          </a:p>
          <a:p>
            <a:pPr lvl="1"/>
            <a:r>
              <a:rPr lang="en-US" sz="1800" dirty="0"/>
              <a:t>Muscular dystrophy</a:t>
            </a:r>
          </a:p>
          <a:p>
            <a:pPr lvl="1"/>
            <a:r>
              <a:rPr lang="en-US" sz="1800" dirty="0"/>
              <a:t>Multiple sclerosis</a:t>
            </a:r>
          </a:p>
          <a:p>
            <a:pPr lvl="1"/>
            <a:r>
              <a:rPr lang="en-US" sz="1800" dirty="0"/>
              <a:t>Orthopedic conditions</a:t>
            </a:r>
          </a:p>
          <a:p>
            <a:pPr lvl="1"/>
            <a:r>
              <a:rPr lang="en-US" sz="1800" dirty="0"/>
              <a:t>Cancer, heart disease, or diabetes </a:t>
            </a:r>
          </a:p>
          <a:p>
            <a:pPr lvl="1"/>
            <a:r>
              <a:rPr lang="en-US" sz="1800" dirty="0"/>
              <a:t>Contagious and non-contagious diseases such as tuberculosis and HIV diseases (symptomatic or not)</a:t>
            </a:r>
          </a:p>
        </p:txBody>
      </p:sp>
      <p:pic>
        <p:nvPicPr>
          <p:cNvPr id="14" name="Audio 13">
            <a:hlinkClick r:id="" action="ppaction://media"/>
            <a:extLst>
              <a:ext uri="{FF2B5EF4-FFF2-40B4-BE49-F238E27FC236}">
                <a16:creationId xmlns:a16="http://schemas.microsoft.com/office/drawing/2014/main" id="{2E14974C-6381-DA30-D65E-1EA4288973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460866"/>
      </p:ext>
    </p:extLst>
  </p:cSld>
  <p:clrMapOvr>
    <a:masterClrMapping/>
  </p:clrMapOvr>
  <mc:AlternateContent xmlns:mc="http://schemas.openxmlformats.org/markup-compatibility/2006">
    <mc:Choice xmlns:p14="http://schemas.microsoft.com/office/powerpoint/2010/main" Requires="p14">
      <p:transition spd="med" p14:dur="700" advTm="4067">
        <p:fade/>
      </p:transition>
    </mc:Choice>
    <mc:Fallback>
      <p:transition spd="med" advTm="40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C73FCF-5140-4919-877A-34932FBE47F2}"/>
              </a:ext>
            </a:extLst>
          </p:cNvPr>
          <p:cNvSpPr>
            <a:spLocks noGrp="1"/>
          </p:cNvSpPr>
          <p:nvPr>
            <p:ph type="title"/>
          </p:nvPr>
        </p:nvSpPr>
        <p:spPr>
          <a:xfrm>
            <a:off x="758952" y="813574"/>
            <a:ext cx="3221377" cy="3859252"/>
          </a:xfrm>
        </p:spPr>
        <p:txBody>
          <a:bodyPr vert="horz" lIns="91440" tIns="45720" rIns="91440" bIns="45720" rtlCol="0" anchor="t">
            <a:normAutofit/>
          </a:bodyPr>
          <a:lstStyle/>
          <a:p>
            <a:r>
              <a:rPr lang="en-US" sz="4000" dirty="0"/>
              <a:t>What are Civil Rights?</a:t>
            </a:r>
          </a:p>
        </p:txBody>
      </p:sp>
      <p:pic>
        <p:nvPicPr>
          <p:cNvPr id="5" name="Content Placeholder 4">
            <a:extLst>
              <a:ext uri="{FF2B5EF4-FFF2-40B4-BE49-F238E27FC236}">
                <a16:creationId xmlns:a16="http://schemas.microsoft.com/office/drawing/2014/main" id="{A1F4BFB7-07F7-4596-BC05-EE983094566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3737" r="11985" b="-2"/>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pic>
        <p:nvPicPr>
          <p:cNvPr id="9" name="Audio 8">
            <a:hlinkClick r:id="" action="ppaction://media"/>
            <a:extLst>
              <a:ext uri="{FF2B5EF4-FFF2-40B4-BE49-F238E27FC236}">
                <a16:creationId xmlns:a16="http://schemas.microsoft.com/office/drawing/2014/main" id="{BCDBA30B-B393-2BE1-26FB-8F3FFC3ECE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2444021"/>
      </p:ext>
    </p:extLst>
  </p:cSld>
  <p:clrMapOvr>
    <a:masterClrMapping/>
  </p:clrMapOvr>
  <mc:AlternateContent xmlns:mc="http://schemas.openxmlformats.org/markup-compatibility/2006">
    <mc:Choice xmlns:p14="http://schemas.microsoft.com/office/powerpoint/2010/main" Requires="p14">
      <p:transition spd="med" p14:dur="700" advTm="3021">
        <p:fade/>
      </p:transition>
    </mc:Choice>
    <mc:Fallback>
      <p:transition spd="med" advTm="3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868557" y="1138036"/>
            <a:ext cx="5444382" cy="1402470"/>
          </a:xfrm>
        </p:spPr>
        <p:txBody>
          <a:bodyPr anchor="t">
            <a:normAutofit/>
          </a:bodyPr>
          <a:lstStyle/>
          <a:p>
            <a:r>
              <a:rPr lang="en-US" sz="3200" dirty="0"/>
              <a:t>Americans with Disabilities Act of 1990 (ADA)</a:t>
            </a:r>
          </a:p>
        </p:txBody>
      </p:sp>
      <p:pic>
        <p:nvPicPr>
          <p:cNvPr id="5" name="Picture 4" descr="Large skydiving group mid-air">
            <a:extLst>
              <a:ext uri="{FF2B5EF4-FFF2-40B4-BE49-F238E27FC236}">
                <a16:creationId xmlns:a16="http://schemas.microsoft.com/office/drawing/2014/main" id="{8DB58B06-4C24-9CA0-2471-78C2CC14D424}"/>
              </a:ext>
            </a:extLst>
          </p:cNvPr>
          <p:cNvPicPr>
            <a:picLocks noChangeAspect="1"/>
          </p:cNvPicPr>
          <p:nvPr/>
        </p:nvPicPr>
        <p:blipFill rotWithShape="1">
          <a:blip r:embed="rId5"/>
          <a:srcRect l="25609" r="2444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5868557" y="2551176"/>
            <a:ext cx="5444382" cy="3591207"/>
          </a:xfrm>
        </p:spPr>
        <p:txBody>
          <a:bodyPr>
            <a:noAutofit/>
          </a:bodyPr>
          <a:lstStyle/>
          <a:p>
            <a:pPr marL="0" indent="0">
              <a:buNone/>
            </a:pPr>
            <a:r>
              <a:rPr lang="en-US" sz="2000" dirty="0"/>
              <a:t>“Major Life Activities” means functions such as</a:t>
            </a:r>
          </a:p>
          <a:p>
            <a:pPr lvl="1"/>
            <a:r>
              <a:rPr lang="en-US" sz="2000" dirty="0"/>
              <a:t>Caring for one’s self</a:t>
            </a:r>
          </a:p>
          <a:p>
            <a:pPr lvl="1"/>
            <a:r>
              <a:rPr lang="en-US" sz="2000" dirty="0"/>
              <a:t>Performing manual tasks</a:t>
            </a:r>
          </a:p>
          <a:p>
            <a:pPr lvl="1"/>
            <a:r>
              <a:rPr lang="en-US" sz="2000" dirty="0"/>
              <a:t>Walking, or seeing</a:t>
            </a:r>
          </a:p>
          <a:p>
            <a:pPr lvl="1"/>
            <a:r>
              <a:rPr lang="en-US" sz="2000" dirty="0"/>
              <a:t>Eating or sleeping</a:t>
            </a:r>
          </a:p>
          <a:p>
            <a:pPr lvl="1"/>
            <a:r>
              <a:rPr lang="en-US" sz="2000" dirty="0"/>
              <a:t>Interacting with others</a:t>
            </a:r>
          </a:p>
          <a:p>
            <a:pPr lvl="1"/>
            <a:r>
              <a:rPr lang="en-US" sz="2000" dirty="0"/>
              <a:t>Hearing, speaking or breathing</a:t>
            </a:r>
          </a:p>
          <a:p>
            <a:pPr lvl="1"/>
            <a:r>
              <a:rPr lang="en-US" sz="2000" dirty="0"/>
              <a:t>Learning</a:t>
            </a:r>
          </a:p>
          <a:p>
            <a:pPr lvl="1"/>
            <a:r>
              <a:rPr lang="en-US" sz="2000" dirty="0"/>
              <a:t>Concentrating</a:t>
            </a:r>
          </a:p>
          <a:p>
            <a:pPr lvl="1"/>
            <a:r>
              <a:rPr lang="en-US" sz="2000" dirty="0"/>
              <a:t>Thinking</a:t>
            </a:r>
          </a:p>
          <a:p>
            <a:pPr lvl="1"/>
            <a:r>
              <a:rPr lang="en-US" sz="2000" dirty="0"/>
              <a:t>Working</a:t>
            </a:r>
          </a:p>
        </p:txBody>
      </p:sp>
      <p:pic>
        <p:nvPicPr>
          <p:cNvPr id="7" name="Audio 6">
            <a:hlinkClick r:id="" action="ppaction://media"/>
            <a:extLst>
              <a:ext uri="{FF2B5EF4-FFF2-40B4-BE49-F238E27FC236}">
                <a16:creationId xmlns:a16="http://schemas.microsoft.com/office/drawing/2014/main" id="{89734DD5-6355-8768-FF46-ADAEE6C4F4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6808962"/>
      </p:ext>
    </p:extLst>
  </p:cSld>
  <p:clrMapOvr>
    <a:masterClrMapping/>
  </p:clrMapOvr>
  <mc:AlternateContent xmlns:mc="http://schemas.openxmlformats.org/markup-compatibility/2006">
    <mc:Choice xmlns:p14="http://schemas.microsoft.com/office/powerpoint/2010/main" Requires="p14">
      <p:transition spd="med" p14:dur="700" advTm="14176">
        <p:fade/>
      </p:transition>
    </mc:Choice>
    <mc:Fallback>
      <p:transition spd="med" advTm="14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803409" y="762001"/>
            <a:ext cx="4156512" cy="1708244"/>
          </a:xfrm>
        </p:spPr>
        <p:txBody>
          <a:bodyPr anchor="ctr">
            <a:normAutofit/>
          </a:bodyPr>
          <a:lstStyle/>
          <a:p>
            <a:r>
              <a:rPr lang="en-US" sz="3700"/>
              <a:t>Americans with Disabilities Act of 1990 (ADA)</a:t>
            </a:r>
          </a:p>
        </p:txBody>
      </p:sp>
      <p:pic>
        <p:nvPicPr>
          <p:cNvPr id="13" name="Picture 12" descr="Glasses on top of a book">
            <a:extLst>
              <a:ext uri="{FF2B5EF4-FFF2-40B4-BE49-F238E27FC236}">
                <a16:creationId xmlns:a16="http://schemas.microsoft.com/office/drawing/2014/main" id="{CC642C64-BEC1-A5DC-A4CC-AC49FC6495FA}"/>
              </a:ext>
            </a:extLst>
          </p:cNvPr>
          <p:cNvPicPr>
            <a:picLocks noChangeAspect="1"/>
          </p:cNvPicPr>
          <p:nvPr/>
        </p:nvPicPr>
        <p:blipFill rotWithShape="1">
          <a:blip r:embed="rId5"/>
          <a:srcRect l="7889" r="33221" b="-1"/>
          <a:stretch/>
        </p:blipFill>
        <p:spPr>
          <a:xfrm>
            <a:off x="-1" y="-2"/>
            <a:ext cx="6096001" cy="6858002"/>
          </a:xfrm>
          <a:prstGeom prst="rect">
            <a:avLst/>
          </a:prstGeom>
        </p:spPr>
      </p:pic>
      <p:sp>
        <p:nvSpPr>
          <p:cNvPr id="2" name="Content Placeholder 1"/>
          <p:cNvSpPr>
            <a:spLocks noGrp="1"/>
          </p:cNvSpPr>
          <p:nvPr>
            <p:ph idx="1"/>
          </p:nvPr>
        </p:nvSpPr>
        <p:spPr>
          <a:xfrm>
            <a:off x="6803409" y="1674055"/>
            <a:ext cx="4156512" cy="5183945"/>
          </a:xfrm>
        </p:spPr>
        <p:txBody>
          <a:bodyPr anchor="ctr">
            <a:normAutofit/>
          </a:bodyPr>
          <a:lstStyle/>
          <a:p>
            <a:r>
              <a:rPr lang="en-US" sz="1600" dirty="0"/>
              <a:t>Title II prohibits discrimination against qualified individuals with disabilities based on their disability in all programs, activities, of public entities. Public entities include state and local governments and their departments and agencies. Title II applies to all activities and service programs of a public entity.</a:t>
            </a:r>
          </a:p>
          <a:p>
            <a:r>
              <a:rPr lang="en-US" sz="1600" b="1" u="sng" dirty="0"/>
              <a:t>Important note:</a:t>
            </a:r>
            <a:r>
              <a:rPr lang="en-US" sz="1600" dirty="0"/>
              <a:t> Public entities must consider the ability to access services and benefits and “reasonable accommodations”…interpreters, television captioning, telecommunications devices, accessible sidewalks, doors and water fountains, Braille materials, larger print, auxiliary aids, </a:t>
            </a:r>
            <a:r>
              <a:rPr lang="en-US" sz="1600" dirty="0" err="1"/>
              <a:t>etc</a:t>
            </a:r>
            <a:r>
              <a:rPr lang="en-US" sz="1600" dirty="0"/>
              <a:t>…</a:t>
            </a:r>
            <a:endParaRPr lang="en-US" sz="1600" b="1" u="sng" dirty="0"/>
          </a:p>
        </p:txBody>
      </p:sp>
      <p:pic>
        <p:nvPicPr>
          <p:cNvPr id="7" name="Audio 6">
            <a:hlinkClick r:id="" action="ppaction://media"/>
            <a:extLst>
              <a:ext uri="{FF2B5EF4-FFF2-40B4-BE49-F238E27FC236}">
                <a16:creationId xmlns:a16="http://schemas.microsoft.com/office/drawing/2014/main" id="{9CEB878C-2563-E46F-F86B-2B0663814F2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3431540"/>
      </p:ext>
    </p:extLst>
  </p:cSld>
  <p:clrMapOvr>
    <a:masterClrMapping/>
  </p:clrMapOvr>
  <mc:AlternateContent xmlns:mc="http://schemas.openxmlformats.org/markup-compatibility/2006">
    <mc:Choice xmlns:p14="http://schemas.microsoft.com/office/powerpoint/2010/main" Requires="p14">
      <p:transition spd="med" p14:dur="700" advTm="36865">
        <p:fade/>
      </p:transition>
    </mc:Choice>
    <mc:Fallback>
      <p:transition spd="med" advTm="36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650687"/>
          </a:xfrm>
        </p:spPr>
        <p:txBody>
          <a:bodyPr>
            <a:normAutofit fontScale="90000"/>
          </a:bodyPr>
          <a:lstStyle/>
          <a:p>
            <a:r>
              <a:rPr lang="en-US" dirty="0"/>
              <a:t>Examples of Preferred Language</a:t>
            </a:r>
          </a:p>
        </p:txBody>
      </p:sp>
      <p:sp>
        <p:nvSpPr>
          <p:cNvPr id="4" name="Text Placeholder 3"/>
          <p:cNvSpPr>
            <a:spLocks noGrp="1"/>
          </p:cNvSpPr>
          <p:nvPr>
            <p:ph sz="half" idx="1"/>
          </p:nvPr>
        </p:nvSpPr>
        <p:spPr>
          <a:xfrm>
            <a:off x="1449217" y="1571625"/>
            <a:ext cx="9466434" cy="5286375"/>
          </a:xfrm>
        </p:spPr>
        <p:txBody>
          <a:bodyPr>
            <a:noAutofit/>
          </a:bodyPr>
          <a:lstStyle/>
          <a:p>
            <a:pPr marL="109728" indent="0">
              <a:buNone/>
            </a:pPr>
            <a:r>
              <a:rPr lang="en-US" sz="1600" u="sng" dirty="0"/>
              <a:t>Preferred</a:t>
            </a:r>
            <a:r>
              <a:rPr lang="en-US" sz="1600" dirty="0"/>
              <a:t>                                                                                                </a:t>
            </a:r>
            <a:r>
              <a:rPr lang="en-US" sz="1600" u="sng" dirty="0"/>
              <a:t>Offensive</a:t>
            </a:r>
            <a:r>
              <a:rPr lang="en-US" sz="1600" dirty="0"/>
              <a:t> </a:t>
            </a:r>
          </a:p>
          <a:p>
            <a:r>
              <a:rPr lang="en-US" sz="1600" dirty="0"/>
              <a:t>Person with a disability, people with disabilities------------------------Crippled, Deformed, the handicapped</a:t>
            </a:r>
          </a:p>
          <a:p>
            <a:r>
              <a:rPr lang="en-US" sz="1600" dirty="0"/>
              <a:t>Person with mental illness/disorder------------------------------------The mentally ill, crazy person</a:t>
            </a:r>
          </a:p>
          <a:p>
            <a:r>
              <a:rPr lang="en-US" sz="1600" dirty="0"/>
              <a:t>Person with substance use disorder------------------------------------Drunk, drug addict</a:t>
            </a:r>
          </a:p>
          <a:p>
            <a:r>
              <a:rPr lang="en-US" sz="1600" dirty="0"/>
              <a:t>Person with intellectual disability---------------------------------- Mentally retarded, mentally deficient</a:t>
            </a:r>
          </a:p>
          <a:p>
            <a:r>
              <a:rPr lang="en-US" sz="1600" dirty="0"/>
              <a:t>Non-disabled-------------------------------------------------------------------- Able-bodied, normal healthy</a:t>
            </a:r>
          </a:p>
          <a:p>
            <a:r>
              <a:rPr lang="en-US" sz="1600" dirty="0"/>
              <a:t>Uses a wheelchair, is a wheelchair user--------------------------- Is confined to a wheelchair, is                                             wheelchair bound</a:t>
            </a:r>
          </a:p>
          <a:p>
            <a:r>
              <a:rPr lang="en-US" sz="1600" dirty="0"/>
              <a:t>Uses walker, walks with assistance of a walker/crutches------------------------ Cant’ walk</a:t>
            </a:r>
          </a:p>
          <a:p>
            <a:r>
              <a:rPr lang="en-US" sz="1600" dirty="0"/>
              <a:t>Person with cerebral palsy------------------------------------------------------ Is a cerebral palsy victim</a:t>
            </a:r>
          </a:p>
          <a:p>
            <a:r>
              <a:rPr lang="en-US" sz="1600" dirty="0"/>
              <a:t>Person with polio------------------------------------------------------------------- Suffers from polio</a:t>
            </a:r>
          </a:p>
        </p:txBody>
      </p:sp>
      <p:sp>
        <p:nvSpPr>
          <p:cNvPr id="8" name="Content Placeholder 7"/>
          <p:cNvSpPr>
            <a:spLocks noGrp="1"/>
          </p:cNvSpPr>
          <p:nvPr>
            <p:ph sz="half" idx="2"/>
          </p:nvPr>
        </p:nvSpPr>
        <p:spPr>
          <a:xfrm>
            <a:off x="6413771" y="2017342"/>
            <a:ext cx="4645152" cy="4840657"/>
          </a:xfrm>
        </p:spPr>
        <p:txBody>
          <a:bodyPr>
            <a:noAutofit/>
          </a:bodyPr>
          <a:lstStyle/>
          <a:p>
            <a:pPr marL="109728" indent="0">
              <a:buNone/>
            </a:pPr>
            <a:endParaRPr lang="en-US" sz="1200" u="sng"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p:txBody>
      </p:sp>
      <p:pic>
        <p:nvPicPr>
          <p:cNvPr id="11" name="Audio 10">
            <a:hlinkClick r:id="" action="ppaction://media"/>
            <a:extLst>
              <a:ext uri="{FF2B5EF4-FFF2-40B4-BE49-F238E27FC236}">
                <a16:creationId xmlns:a16="http://schemas.microsoft.com/office/drawing/2014/main" id="{CA57311C-BA4C-1D6B-4B18-1A327194741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154394"/>
      </p:ext>
    </p:extLst>
  </p:cSld>
  <p:clrMapOvr>
    <a:masterClrMapping/>
  </p:clrMapOvr>
  <mc:AlternateContent xmlns:mc="http://schemas.openxmlformats.org/markup-compatibility/2006">
    <mc:Choice xmlns:p14="http://schemas.microsoft.com/office/powerpoint/2010/main" Requires="p14">
      <p:transition spd="med" p14:dur="700" advTm="8742">
        <p:fade/>
      </p:transition>
    </mc:Choice>
    <mc:Fallback>
      <p:transition spd="med" advTm="8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4C3704-DD3B-43B2-AB2F-DE6DF592E4AD}"/>
              </a:ext>
            </a:extLst>
          </p:cNvPr>
          <p:cNvSpPr>
            <a:spLocks noGrp="1"/>
          </p:cNvSpPr>
          <p:nvPr>
            <p:ph type="title"/>
          </p:nvPr>
        </p:nvSpPr>
        <p:spPr/>
        <p:txBody>
          <a:bodyPr/>
          <a:lstStyle/>
          <a:p>
            <a:r>
              <a:rPr lang="en-US" dirty="0"/>
              <a:t>ADA Case Law </a:t>
            </a:r>
          </a:p>
        </p:txBody>
      </p:sp>
      <p:sp>
        <p:nvSpPr>
          <p:cNvPr id="6" name="Content Placeholder 5">
            <a:extLst>
              <a:ext uri="{FF2B5EF4-FFF2-40B4-BE49-F238E27FC236}">
                <a16:creationId xmlns:a16="http://schemas.microsoft.com/office/drawing/2014/main" id="{05A08025-A7A3-4545-AB00-7B9E48ED63EF}"/>
              </a:ext>
            </a:extLst>
          </p:cNvPr>
          <p:cNvSpPr>
            <a:spLocks noGrp="1"/>
          </p:cNvSpPr>
          <p:nvPr>
            <p:ph idx="1"/>
          </p:nvPr>
        </p:nvSpPr>
        <p:spPr/>
        <p:txBody>
          <a:bodyPr>
            <a:normAutofit fontScale="85000" lnSpcReduction="10000"/>
          </a:bodyPr>
          <a:lstStyle/>
          <a:p>
            <a:r>
              <a:rPr lang="en-US" b="1" i="1" dirty="0">
                <a:effectLst/>
              </a:rPr>
              <a:t>Ashby (MN) School District, 54 NDLR 151 (OCRV Chicago (MN) 2016)</a:t>
            </a:r>
            <a:br>
              <a:rPr lang="en-US" b="1" i="1" dirty="0">
                <a:effectLst/>
              </a:rPr>
            </a:br>
            <a:r>
              <a:rPr lang="en-US" dirty="0">
                <a:effectLst/>
              </a:rPr>
              <a:t>A complaint was filed against a Minnesota school district alleging that it discriminated against a student with epilepsy because it did not make her medication available during all school activities, including during field trips, afterschool activities, and on the school bus. The complainants also asserted that the district failed to ensure that school personnel would administer medication to the student if she was having a seizure at school. The district responded quickly to OCR's investigation and engaged in a number of actions. Specifically, it worked with the school nurse, medical professionals and the complainant's family to develop a seizure action plan that, among other things, noted where the student's medication was located throughout the building. The district also trained a number of staff on how to administer medication in an emergency setting. Following these actions, the Department of Education's Office of Civil Rights closed its investigation.</a:t>
            </a:r>
            <a:endParaRPr lang="en-US" dirty="0"/>
          </a:p>
        </p:txBody>
      </p:sp>
      <p:pic>
        <p:nvPicPr>
          <p:cNvPr id="14" name="Audio 13">
            <a:hlinkClick r:id="" action="ppaction://media"/>
            <a:extLst>
              <a:ext uri="{FF2B5EF4-FFF2-40B4-BE49-F238E27FC236}">
                <a16:creationId xmlns:a16="http://schemas.microsoft.com/office/drawing/2014/main" id="{CC86843E-B675-2617-A79D-2C85B7C8D0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992098"/>
      </p:ext>
    </p:extLst>
  </p:cSld>
  <p:clrMapOvr>
    <a:masterClrMapping/>
  </p:clrMapOvr>
  <mc:AlternateContent xmlns:mc="http://schemas.openxmlformats.org/markup-compatibility/2006">
    <mc:Choice xmlns:p14="http://schemas.microsoft.com/office/powerpoint/2010/main" Requires="p14">
      <p:transition spd="med" p14:dur="700" advTm="49117">
        <p:fade/>
      </p:transition>
    </mc:Choice>
    <mc:Fallback>
      <p:transition spd="med" advTm="49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868557" y="1138036"/>
            <a:ext cx="5444382" cy="1402470"/>
          </a:xfrm>
        </p:spPr>
        <p:txBody>
          <a:bodyPr anchor="t">
            <a:normAutofit/>
          </a:bodyPr>
          <a:lstStyle/>
          <a:p>
            <a:r>
              <a:rPr lang="en-US" sz="3200"/>
              <a:t>Age Discrimination Act of 1975</a:t>
            </a:r>
          </a:p>
        </p:txBody>
      </p:sp>
      <p:pic>
        <p:nvPicPr>
          <p:cNvPr id="5" name="Picture 4" descr="Colourful carved figures of humans">
            <a:extLst>
              <a:ext uri="{FF2B5EF4-FFF2-40B4-BE49-F238E27FC236}">
                <a16:creationId xmlns:a16="http://schemas.microsoft.com/office/drawing/2014/main" id="{21BF00F4-5FE5-6785-80CF-50ED94AB199C}"/>
              </a:ext>
            </a:extLst>
          </p:cNvPr>
          <p:cNvPicPr>
            <a:picLocks noChangeAspect="1"/>
          </p:cNvPicPr>
          <p:nvPr/>
        </p:nvPicPr>
        <p:blipFill rotWithShape="1">
          <a:blip r:embed="rId5"/>
          <a:srcRect l="23358" r="23125"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5868557" y="2551176"/>
            <a:ext cx="5444382" cy="3591207"/>
          </a:xfrm>
        </p:spPr>
        <p:txBody>
          <a:bodyPr>
            <a:noAutofit/>
          </a:bodyPr>
          <a:lstStyle/>
          <a:p>
            <a:r>
              <a:rPr lang="en-US" sz="2400" dirty="0"/>
              <a:t>Prohibits discrimination on the basis of age in programs or activities receiving federal financial assistance</a:t>
            </a:r>
          </a:p>
          <a:p>
            <a:r>
              <a:rPr lang="en-US" sz="2400" dirty="0"/>
              <a:t>The Age Discrimination Act applies to persons of all ages</a:t>
            </a:r>
          </a:p>
          <a:p>
            <a:r>
              <a:rPr lang="en-US" sz="2400" dirty="0"/>
              <a:t>It does not cover employment discrimination. Employment discrimination is covered under the separate Age Discrimination in Employment Act of 1967</a:t>
            </a:r>
          </a:p>
        </p:txBody>
      </p:sp>
      <p:pic>
        <p:nvPicPr>
          <p:cNvPr id="7" name="Audio 6">
            <a:hlinkClick r:id="" action="ppaction://media"/>
            <a:extLst>
              <a:ext uri="{FF2B5EF4-FFF2-40B4-BE49-F238E27FC236}">
                <a16:creationId xmlns:a16="http://schemas.microsoft.com/office/drawing/2014/main" id="{514FB294-E6A8-91C0-3047-682E04E2EF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8236692"/>
      </p:ext>
    </p:extLst>
  </p:cSld>
  <p:clrMapOvr>
    <a:masterClrMapping/>
  </p:clrMapOvr>
  <mc:AlternateContent xmlns:mc="http://schemas.openxmlformats.org/markup-compatibility/2006">
    <mc:Choice xmlns:p14="http://schemas.microsoft.com/office/powerpoint/2010/main" Requires="p14">
      <p:transition spd="med" p14:dur="700" advTm="18155">
        <p:fade/>
      </p:transition>
    </mc:Choice>
    <mc:Fallback>
      <p:transition spd="med" advTm="181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0" y="1138265"/>
            <a:ext cx="5791199" cy="1401183"/>
          </a:xfrm>
        </p:spPr>
        <p:txBody>
          <a:bodyPr anchor="t">
            <a:normAutofit/>
          </a:bodyPr>
          <a:lstStyle/>
          <a:p>
            <a:r>
              <a:rPr lang="en-US" sz="3200"/>
              <a:t>Title VI</a:t>
            </a:r>
            <a:br>
              <a:rPr lang="en-US" sz="3200"/>
            </a:br>
            <a:r>
              <a:rPr lang="en-US" sz="3200"/>
              <a:t>Limited English Proficiency</a:t>
            </a:r>
          </a:p>
        </p:txBody>
      </p:sp>
      <p:cxnSp>
        <p:nvCxnSpPr>
          <p:cNvPr id="32" name="Straight Connector 31">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762000" y="2551176"/>
            <a:ext cx="5791199" cy="3602935"/>
          </a:xfrm>
        </p:spPr>
        <p:txBody>
          <a:bodyPr>
            <a:normAutofit/>
          </a:bodyPr>
          <a:lstStyle/>
          <a:p>
            <a:r>
              <a:rPr lang="en-US" sz="1900" dirty="0"/>
              <a:t>“Limited English Proficiency” is defined as the inability to speak, read, write, or understand the English language at a level that permits a service recipient to interact affectively with staff in accessing public services and benefits.</a:t>
            </a:r>
          </a:p>
          <a:p>
            <a:r>
              <a:rPr lang="en-US" sz="1900" dirty="0"/>
              <a:t>Executive Order 13166 (August 11, 2000) requires all agencies that receive federal funding to provide services that are accessible to persons with limited English proficiency.</a:t>
            </a:r>
          </a:p>
          <a:p>
            <a:r>
              <a:rPr lang="en-US" sz="1900" dirty="0"/>
              <a:t>Not providing services that are accessible constitutes discrimination based on national origin.</a:t>
            </a:r>
          </a:p>
        </p:txBody>
      </p:sp>
      <p:sp>
        <p:nvSpPr>
          <p:cNvPr id="33" name="Rectangle 32">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F7E906EB-5872-F553-004A-A8B30450DB9D}"/>
              </a:ext>
            </a:extLst>
          </p:cNvPr>
          <p:cNvPicPr>
            <a:picLocks noChangeAspect="1"/>
          </p:cNvPicPr>
          <p:nvPr/>
        </p:nvPicPr>
        <p:blipFill rotWithShape="1">
          <a:blip r:embed="rId5"/>
          <a:srcRect b="15730"/>
          <a:stretch/>
        </p:blipFill>
        <p:spPr>
          <a:xfrm>
            <a:off x="8024191" y="2455410"/>
            <a:ext cx="3452192" cy="1941865"/>
          </a:xfrm>
          <a:prstGeom prst="rect">
            <a:avLst/>
          </a:prstGeom>
        </p:spPr>
      </p:pic>
      <p:pic>
        <p:nvPicPr>
          <p:cNvPr id="7" name="Audio 6">
            <a:hlinkClick r:id="" action="ppaction://media"/>
            <a:extLst>
              <a:ext uri="{FF2B5EF4-FFF2-40B4-BE49-F238E27FC236}">
                <a16:creationId xmlns:a16="http://schemas.microsoft.com/office/drawing/2014/main" id="{9326035E-52F5-9AF1-670B-58A9793E6E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1346895"/>
      </p:ext>
    </p:extLst>
  </p:cSld>
  <p:clrMapOvr>
    <a:masterClrMapping/>
  </p:clrMapOvr>
  <mc:AlternateContent xmlns:mc="http://schemas.openxmlformats.org/markup-compatibility/2006">
    <mc:Choice xmlns:p14="http://schemas.microsoft.com/office/powerpoint/2010/main" Requires="p14">
      <p:transition spd="med" p14:dur="700" advTm="31173">
        <p:fade/>
      </p:transition>
    </mc:Choice>
    <mc:Fallback>
      <p:transition spd="med" advTm="31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8C7D-E254-4CA3-B640-A86E28E19257}"/>
              </a:ext>
            </a:extLst>
          </p:cNvPr>
          <p:cNvSpPr>
            <a:spLocks noGrp="1"/>
          </p:cNvSpPr>
          <p:nvPr>
            <p:ph type="title"/>
          </p:nvPr>
        </p:nvSpPr>
        <p:spPr/>
        <p:txBody>
          <a:bodyPr/>
          <a:lstStyle/>
          <a:p>
            <a:r>
              <a:rPr lang="en-US" dirty="0"/>
              <a:t>Title ix</a:t>
            </a:r>
          </a:p>
        </p:txBody>
      </p:sp>
      <p:sp>
        <p:nvSpPr>
          <p:cNvPr id="3" name="Content Placeholder 2">
            <a:extLst>
              <a:ext uri="{FF2B5EF4-FFF2-40B4-BE49-F238E27FC236}">
                <a16:creationId xmlns:a16="http://schemas.microsoft.com/office/drawing/2014/main" id="{E68B9C05-3AEA-4208-B252-4D36B93AD902}"/>
              </a:ext>
            </a:extLst>
          </p:cNvPr>
          <p:cNvSpPr>
            <a:spLocks noGrp="1"/>
          </p:cNvSpPr>
          <p:nvPr>
            <p:ph idx="1"/>
          </p:nvPr>
        </p:nvSpPr>
        <p:spPr/>
        <p:txBody>
          <a:bodyPr/>
          <a:lstStyle/>
          <a:p>
            <a:pPr marL="0" indent="0">
              <a:buNone/>
            </a:pPr>
            <a:endParaRPr lang="en-US" dirty="0"/>
          </a:p>
          <a:p>
            <a:r>
              <a:rPr lang="en-US" dirty="0"/>
              <a:t>“No person in the United Stated shall on the basis of sex, be excluded from the participation in, be denied the benefits of, or be subject to discrimination under any education program or activity receiving federal financial assistance”</a:t>
            </a:r>
          </a:p>
          <a:p>
            <a:endParaRPr lang="en-US" dirty="0"/>
          </a:p>
          <a:p>
            <a:r>
              <a:rPr lang="en-US" dirty="0"/>
              <a:t>Equity in athletics results in increased athletic opportunities for females</a:t>
            </a:r>
          </a:p>
        </p:txBody>
      </p:sp>
      <p:pic>
        <p:nvPicPr>
          <p:cNvPr id="10" name="Audio 9">
            <a:hlinkClick r:id="" action="ppaction://media"/>
            <a:extLst>
              <a:ext uri="{FF2B5EF4-FFF2-40B4-BE49-F238E27FC236}">
                <a16:creationId xmlns:a16="http://schemas.microsoft.com/office/drawing/2014/main" id="{53BA2333-2ACD-02B0-A43E-F9BD27BACF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16392212"/>
      </p:ext>
    </p:extLst>
  </p:cSld>
  <p:clrMapOvr>
    <a:masterClrMapping/>
  </p:clrMapOvr>
  <mc:AlternateContent xmlns:mc="http://schemas.openxmlformats.org/markup-compatibility/2006">
    <mc:Choice xmlns:p14="http://schemas.microsoft.com/office/powerpoint/2010/main" Requires="p14">
      <p:transition spd="med" p14:dur="700" advTm="16551">
        <p:fade/>
      </p:transition>
    </mc:Choice>
    <mc:Fallback>
      <p:transition spd="med" advTm="16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nt">
            <a:extLst>
              <a:ext uri="{FF2B5EF4-FFF2-40B4-BE49-F238E27FC236}">
                <a16:creationId xmlns:a16="http://schemas.microsoft.com/office/drawing/2014/main" id="{3B1FBD85-8991-2A31-6956-1A07186D5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13367" y="-2"/>
            <a:ext cx="1078633"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252BC7B-4F7B-6E34-71DB-D06EFE32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6" y="0"/>
            <a:ext cx="11423904"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2F97F52-C578-5AB2-B699-50008FCBA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0" y="0"/>
            <a:ext cx="11427028" cy="2284810"/>
          </a:xfrm>
          <a:prstGeom prst="rect">
            <a:avLst/>
          </a:prstGeom>
          <a:ln>
            <a:noFill/>
          </a:ln>
          <a:effectLst>
            <a:outerShdw blurRad="304800" dist="114300" dir="5460000" sx="92000" sy="92000" algn="t"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0" y="429490"/>
            <a:ext cx="9589765" cy="1432273"/>
          </a:xfrm>
        </p:spPr>
        <p:txBody>
          <a:bodyPr>
            <a:normAutofit/>
          </a:bodyPr>
          <a:lstStyle/>
          <a:p>
            <a:r>
              <a:rPr lang="en-US" sz="4800"/>
              <a:t>Four Factor Analysis</a:t>
            </a:r>
            <a:br>
              <a:rPr lang="en-US" sz="4800"/>
            </a:br>
            <a:r>
              <a:rPr lang="en-US" sz="4800"/>
              <a:t>to Assess LEP Needs</a:t>
            </a:r>
          </a:p>
        </p:txBody>
      </p:sp>
      <p:sp>
        <p:nvSpPr>
          <p:cNvPr id="2" name="Content Placeholder 1"/>
          <p:cNvSpPr>
            <a:spLocks noGrp="1"/>
          </p:cNvSpPr>
          <p:nvPr>
            <p:ph idx="1"/>
          </p:nvPr>
        </p:nvSpPr>
        <p:spPr>
          <a:xfrm>
            <a:off x="761800" y="2880155"/>
            <a:ext cx="9590349" cy="3382498"/>
          </a:xfrm>
        </p:spPr>
        <p:txBody>
          <a:bodyPr anchor="ctr">
            <a:normAutofit/>
          </a:bodyPr>
          <a:lstStyle/>
          <a:p>
            <a:pPr marL="109728" indent="0">
              <a:buNone/>
            </a:pPr>
            <a:r>
              <a:rPr lang="en-US" sz="2000"/>
              <a:t>Assess and balance the following four factors for your agency:</a:t>
            </a:r>
          </a:p>
          <a:p>
            <a:pPr marL="624078" indent="-514350">
              <a:buFont typeface="+mj-lt"/>
              <a:buAutoNum type="arabicPeriod"/>
            </a:pPr>
            <a:r>
              <a:rPr lang="en-US" sz="2000"/>
              <a:t>Number and proportion of individuals with LEP eligible or likely to be served by your agency;</a:t>
            </a:r>
          </a:p>
          <a:p>
            <a:pPr marL="624078" indent="-514350">
              <a:buFont typeface="+mj-lt"/>
              <a:buAutoNum type="arabicPeriod"/>
            </a:pPr>
            <a:r>
              <a:rPr lang="en-US" sz="2000"/>
              <a:t>Frequency with which persons with LEP come in contact with your agency;</a:t>
            </a:r>
          </a:p>
          <a:p>
            <a:pPr marL="624078" indent="-514350">
              <a:buFont typeface="+mj-lt"/>
              <a:buAutoNum type="arabicPeriod"/>
            </a:pPr>
            <a:r>
              <a:rPr lang="en-US" sz="2000"/>
              <a:t>Nature and importance of your agency’s programs to people’s lives; and</a:t>
            </a:r>
          </a:p>
          <a:p>
            <a:pPr marL="624078" indent="-514350">
              <a:buFont typeface="+mj-lt"/>
              <a:buAutoNum type="arabicPeriod"/>
            </a:pPr>
            <a:r>
              <a:rPr lang="en-US" sz="2000"/>
              <a:t>Resources available to your agency and the costs of providing their services.</a:t>
            </a:r>
          </a:p>
          <a:p>
            <a:endParaRPr lang="en-US" sz="2000"/>
          </a:p>
        </p:txBody>
      </p:sp>
      <p:pic>
        <p:nvPicPr>
          <p:cNvPr id="17" name="Audio 16">
            <a:hlinkClick r:id="" action="ppaction://media"/>
            <a:extLst>
              <a:ext uri="{FF2B5EF4-FFF2-40B4-BE49-F238E27FC236}">
                <a16:creationId xmlns:a16="http://schemas.microsoft.com/office/drawing/2014/main" id="{29101AB1-FF6E-8ECA-50CA-58A3F0340A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5642183"/>
      </p:ext>
    </p:extLst>
  </p:cSld>
  <p:clrMapOvr>
    <a:masterClrMapping/>
  </p:clrMapOvr>
  <mc:AlternateContent xmlns:mc="http://schemas.openxmlformats.org/markup-compatibility/2006">
    <mc:Choice xmlns:p14="http://schemas.microsoft.com/office/powerpoint/2010/main" Requires="p14">
      <p:transition spd="med" p14:dur="700" advTm="23549">
        <p:fade/>
      </p:transition>
    </mc:Choice>
    <mc:Fallback>
      <p:transition spd="med" advTm="23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199" y="548464"/>
            <a:ext cx="3807187" cy="2228074"/>
          </a:xfrm>
        </p:spPr>
        <p:txBody>
          <a:bodyPr>
            <a:normAutofit/>
          </a:bodyPr>
          <a:lstStyle/>
          <a:p>
            <a:r>
              <a:rPr lang="en-US" sz="3700"/>
              <a:t>Types of Language Assistance Services</a:t>
            </a:r>
          </a:p>
        </p:txBody>
      </p:sp>
      <p:sp>
        <p:nvSpPr>
          <p:cNvPr id="2" name="Content Placeholder 1"/>
          <p:cNvSpPr>
            <a:spLocks noGrp="1"/>
          </p:cNvSpPr>
          <p:nvPr>
            <p:ph idx="1"/>
          </p:nvPr>
        </p:nvSpPr>
        <p:spPr>
          <a:xfrm>
            <a:off x="838201" y="2962279"/>
            <a:ext cx="3799425" cy="3143241"/>
          </a:xfrm>
        </p:spPr>
        <p:txBody>
          <a:bodyPr>
            <a:normAutofit/>
          </a:bodyPr>
          <a:lstStyle/>
          <a:p>
            <a:r>
              <a:rPr lang="en-US" sz="2000"/>
              <a:t>Oral interpreter services</a:t>
            </a:r>
          </a:p>
          <a:p>
            <a:r>
              <a:rPr lang="en-US" sz="2000"/>
              <a:t>Bilingual staff</a:t>
            </a:r>
          </a:p>
          <a:p>
            <a:r>
              <a:rPr lang="en-US" sz="2000"/>
              <a:t>Telephone interpreter lines</a:t>
            </a:r>
          </a:p>
          <a:p>
            <a:r>
              <a:rPr lang="en-US" sz="2000"/>
              <a:t>Written language services</a:t>
            </a:r>
          </a:p>
          <a:p>
            <a:r>
              <a:rPr lang="en-US" sz="2000"/>
              <a:t>Community volunteers</a:t>
            </a:r>
          </a:p>
        </p:txBody>
      </p:sp>
      <p:pic>
        <p:nvPicPr>
          <p:cNvPr id="5" name="Picture 4" descr="Person holding mouse">
            <a:extLst>
              <a:ext uri="{FF2B5EF4-FFF2-40B4-BE49-F238E27FC236}">
                <a16:creationId xmlns:a16="http://schemas.microsoft.com/office/drawing/2014/main" id="{8A4082A8-C4F4-5178-9343-27E3FEC89C3F}"/>
              </a:ext>
            </a:extLst>
          </p:cNvPr>
          <p:cNvPicPr>
            <a:picLocks noChangeAspect="1"/>
          </p:cNvPicPr>
          <p:nvPr/>
        </p:nvPicPr>
        <p:blipFill rotWithShape="1">
          <a:blip r:embed="rId5"/>
          <a:srcRect l="16745" r="13355" b="-1"/>
          <a:stretch/>
        </p:blipFill>
        <p:spPr>
          <a:xfrm>
            <a:off x="5010386" y="10"/>
            <a:ext cx="7181613" cy="6857990"/>
          </a:xfrm>
          <a:prstGeom prst="rect">
            <a:avLst/>
          </a:prstGeom>
          <a:effectLst/>
        </p:spPr>
      </p:pic>
      <p:pic>
        <p:nvPicPr>
          <p:cNvPr id="12" name="Audio 11">
            <a:hlinkClick r:id="" action="ppaction://media"/>
            <a:extLst>
              <a:ext uri="{FF2B5EF4-FFF2-40B4-BE49-F238E27FC236}">
                <a16:creationId xmlns:a16="http://schemas.microsoft.com/office/drawing/2014/main" id="{3D3E4C6E-5C7C-BBD2-4A0E-AE5CB841000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9801235"/>
      </p:ext>
    </p:extLst>
  </p:cSld>
  <p:clrMapOvr>
    <a:masterClrMapping/>
  </p:clrMapOvr>
  <mc:AlternateContent xmlns:mc="http://schemas.openxmlformats.org/markup-compatibility/2006">
    <mc:Choice xmlns:p14="http://schemas.microsoft.com/office/powerpoint/2010/main" Requires="p14">
      <p:transition spd="med" p14:dur="700" advTm="10416">
        <p:fade/>
      </p:transition>
    </mc:Choice>
    <mc:Fallback>
      <p:transition spd="med" advTm="104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2" y="310895"/>
            <a:ext cx="4889190" cy="2121408"/>
          </a:xfrm>
        </p:spPr>
        <p:txBody>
          <a:bodyPr anchor="ctr">
            <a:normAutofit/>
          </a:bodyPr>
          <a:lstStyle/>
          <a:p>
            <a:r>
              <a:rPr lang="en-US" sz="4000" dirty="0"/>
              <a:t>TCA 4-21-904</a:t>
            </a:r>
          </a:p>
        </p:txBody>
      </p:sp>
      <p:sp>
        <p:nvSpPr>
          <p:cNvPr id="2" name="Content Placeholder 1"/>
          <p:cNvSpPr>
            <a:spLocks noGrp="1"/>
          </p:cNvSpPr>
          <p:nvPr>
            <p:ph idx="1"/>
          </p:nvPr>
        </p:nvSpPr>
        <p:spPr>
          <a:xfrm>
            <a:off x="6108878" y="310896"/>
            <a:ext cx="5257800" cy="2432305"/>
          </a:xfrm>
        </p:spPr>
        <p:txBody>
          <a:bodyPr anchor="ctr">
            <a:normAutofit/>
          </a:bodyPr>
          <a:lstStyle/>
          <a:p>
            <a:r>
              <a:rPr lang="en-US" sz="2400" dirty="0"/>
              <a:t>On May 31, 1993, the State of Tennessee became the first state to pass legislation enforcing Title VI compliance in all of it’s departments, programs and agencies.</a:t>
            </a:r>
          </a:p>
        </p:txBody>
      </p:sp>
      <p:pic>
        <p:nvPicPr>
          <p:cNvPr id="14" name="Picture 13" descr="Front steps and columns of a majestic city building">
            <a:extLst>
              <a:ext uri="{FF2B5EF4-FFF2-40B4-BE49-F238E27FC236}">
                <a16:creationId xmlns:a16="http://schemas.microsoft.com/office/drawing/2014/main" id="{0521ACB1-3426-6E35-C040-C1EF0F02822C}"/>
              </a:ext>
            </a:extLst>
          </p:cNvPr>
          <p:cNvPicPr>
            <a:picLocks noChangeAspect="1"/>
          </p:cNvPicPr>
          <p:nvPr/>
        </p:nvPicPr>
        <p:blipFill rotWithShape="1">
          <a:blip r:embed="rId5"/>
          <a:srcRect t="13189" b="36249"/>
          <a:stretch/>
        </p:blipFill>
        <p:spPr>
          <a:xfrm>
            <a:off x="20" y="2743201"/>
            <a:ext cx="12191979" cy="4114799"/>
          </a:xfrm>
          <a:prstGeom prst="rect">
            <a:avLst/>
          </a:prstGeom>
          <a:effectLst>
            <a:innerShdw blurRad="190500" dist="127000" dir="16200000">
              <a:prstClr val="black">
                <a:alpha val="19000"/>
              </a:prstClr>
            </a:innerShdw>
          </a:effectLst>
        </p:spPr>
      </p:pic>
      <p:pic>
        <p:nvPicPr>
          <p:cNvPr id="7" name="Audio 6">
            <a:hlinkClick r:id="" action="ppaction://media"/>
            <a:extLst>
              <a:ext uri="{FF2B5EF4-FFF2-40B4-BE49-F238E27FC236}">
                <a16:creationId xmlns:a16="http://schemas.microsoft.com/office/drawing/2014/main" id="{836A687A-FFBC-855B-FF8A-4520E4D834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1253331"/>
      </p:ext>
    </p:extLst>
  </p:cSld>
  <p:clrMapOvr>
    <a:masterClrMapping/>
  </p:clrMapOvr>
  <mc:AlternateContent xmlns:mc="http://schemas.openxmlformats.org/markup-compatibility/2006">
    <mc:Choice xmlns:p14="http://schemas.microsoft.com/office/powerpoint/2010/main" Requires="p14">
      <p:transition spd="med" p14:dur="700" advTm="12496">
        <p:fade/>
      </p:transition>
    </mc:Choice>
    <mc:Fallback>
      <p:transition spd="med" advTm="124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0A555D20-7E4D-42F3-92F0-361897B9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86FEA2A0-6487-486E-B336-D39C827C0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00"/>
            <a:ext cx="12191999" cy="4595714"/>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8BEE87D-C8E1-4BA3-8713-BC816952C3F9}"/>
              </a:ext>
            </a:extLst>
          </p:cNvPr>
          <p:cNvSpPr>
            <a:spLocks noGrp="1"/>
          </p:cNvSpPr>
          <p:nvPr>
            <p:ph type="title"/>
          </p:nvPr>
        </p:nvSpPr>
        <p:spPr>
          <a:xfrm>
            <a:off x="758952" y="670627"/>
            <a:ext cx="4680529" cy="3262754"/>
          </a:xfrm>
        </p:spPr>
        <p:txBody>
          <a:bodyPr vert="horz" lIns="91440" tIns="45720" rIns="91440" bIns="45720" rtlCol="0" anchor="ctr">
            <a:normAutofit/>
          </a:bodyPr>
          <a:lstStyle/>
          <a:p>
            <a:r>
              <a:rPr lang="en-US" sz="4800" kern="1200" dirty="0">
                <a:solidFill>
                  <a:schemeClr val="tx1"/>
                </a:solidFill>
                <a:latin typeface="+mj-lt"/>
                <a:ea typeface="+mj-ea"/>
                <a:cs typeface="+mj-cs"/>
              </a:rPr>
              <a:t>Events leading up to the Civil Rights movement</a:t>
            </a:r>
          </a:p>
        </p:txBody>
      </p:sp>
      <p:sp useBgFill="1">
        <p:nvSpPr>
          <p:cNvPr id="23" name="Rectangle 22">
            <a:extLst>
              <a:ext uri="{FF2B5EF4-FFF2-40B4-BE49-F238E27FC236}">
                <a16:creationId xmlns:a16="http://schemas.microsoft.com/office/drawing/2014/main" id="{7EDBE90E-4E98-4485-B364-3EE5E0AA8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86" y="0"/>
            <a:ext cx="6096001"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0ADB1A1E-F0A0-4493-95D6-9101F57F602E}"/>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7558" r="4058" b="-3"/>
          <a:stretch/>
        </p:blipFill>
        <p:spPr>
          <a:xfrm>
            <a:off x="6095986" y="-4"/>
            <a:ext cx="6096028" cy="4604012"/>
          </a:xfrm>
          <a:prstGeom prst="rect">
            <a:avLst/>
          </a:prstGeom>
        </p:spPr>
      </p:pic>
      <p:pic>
        <p:nvPicPr>
          <p:cNvPr id="14" name="Picture 13">
            <a:extLst>
              <a:ext uri="{FF2B5EF4-FFF2-40B4-BE49-F238E27FC236}">
                <a16:creationId xmlns:a16="http://schemas.microsoft.com/office/drawing/2014/main" id="{ED80FAD0-40DC-4FD7-BD3A-F61493D39C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60" r="2" b="35735"/>
          <a:stretch/>
        </p:blipFill>
        <p:spPr>
          <a:xfrm>
            <a:off x="20" y="4616625"/>
            <a:ext cx="3078144" cy="2245687"/>
          </a:xfrm>
          <a:prstGeom prst="rect">
            <a:avLst/>
          </a:prstGeom>
        </p:spPr>
      </p:pic>
      <p:pic>
        <p:nvPicPr>
          <p:cNvPr id="10" name="Content Placeholder 9">
            <a:extLst>
              <a:ext uri="{FF2B5EF4-FFF2-40B4-BE49-F238E27FC236}">
                <a16:creationId xmlns:a16="http://schemas.microsoft.com/office/drawing/2014/main" id="{C53659CD-F075-494F-B2F7-77652436F162}"/>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6592" r="7741" b="3"/>
          <a:stretch/>
        </p:blipFill>
        <p:spPr>
          <a:xfrm>
            <a:off x="3017821" y="4616620"/>
            <a:ext cx="3078164" cy="2245687"/>
          </a:xfrm>
          <a:prstGeom prst="rect">
            <a:avLst/>
          </a:prstGeom>
        </p:spPr>
      </p:pic>
      <p:pic>
        <p:nvPicPr>
          <p:cNvPr id="7" name="Audio 6">
            <a:hlinkClick r:id="" action="ppaction://media"/>
            <a:extLst>
              <a:ext uri="{FF2B5EF4-FFF2-40B4-BE49-F238E27FC236}">
                <a16:creationId xmlns:a16="http://schemas.microsoft.com/office/drawing/2014/main" id="{39EA30E6-06F4-40A3-3CF6-15681957EA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7977103"/>
      </p:ext>
    </p:extLst>
  </p:cSld>
  <p:clrMapOvr>
    <a:masterClrMapping/>
  </p:clrMapOvr>
  <mc:AlternateContent xmlns:mc="http://schemas.openxmlformats.org/markup-compatibility/2006">
    <mc:Choice xmlns:p14="http://schemas.microsoft.com/office/powerpoint/2010/main" Requires="p14">
      <p:transition spd="med" p14:dur="700" advTm="3368">
        <p:fade/>
      </p:transition>
    </mc:Choice>
    <mc:Fallback>
      <p:transition spd="med" advTm="3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US" sz="4000">
                <a:solidFill>
                  <a:srgbClr val="FFFFFF"/>
                </a:solidFill>
              </a:rPr>
              <a:t>Keys to Effective Civil Rights Compliance</a:t>
            </a:r>
          </a:p>
        </p:txBody>
      </p:sp>
      <p:sp>
        <p:nvSpPr>
          <p:cNvPr id="4" name="Text Placeholder 3"/>
          <p:cNvSpPr>
            <a:spLocks noGrp="1"/>
          </p:cNvSpPr>
          <p:nvPr>
            <p:ph sz="half" idx="1"/>
          </p:nvPr>
        </p:nvSpPr>
        <p:spPr>
          <a:xfrm>
            <a:off x="4380855" y="1412489"/>
            <a:ext cx="3427283" cy="4363844"/>
          </a:xfrm>
        </p:spPr>
        <p:txBody>
          <a:bodyPr>
            <a:normAutofit/>
          </a:bodyPr>
          <a:lstStyle/>
          <a:p>
            <a:pPr marL="109728" indent="0">
              <a:buNone/>
            </a:pPr>
            <a:r>
              <a:rPr lang="en-US" sz="2000"/>
              <a:t>Ensure that service recipients receive:</a:t>
            </a:r>
          </a:p>
          <a:p>
            <a:r>
              <a:rPr lang="en-US" sz="2000"/>
              <a:t>Equal treatment</a:t>
            </a:r>
          </a:p>
          <a:p>
            <a:r>
              <a:rPr lang="en-US" sz="2000"/>
              <a:t>Equal access</a:t>
            </a:r>
          </a:p>
          <a:p>
            <a:r>
              <a:rPr lang="en-US" sz="2000"/>
              <a:t>Equal rights</a:t>
            </a:r>
          </a:p>
          <a:p>
            <a:r>
              <a:rPr lang="en-US" sz="2000"/>
              <a:t>Equal opportunities</a:t>
            </a:r>
          </a:p>
        </p:txBody>
      </p:sp>
      <p:cxnSp>
        <p:nvCxnSpPr>
          <p:cNvPr id="27" name="Straight Connector 2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sz="half" idx="2"/>
          </p:nvPr>
        </p:nvSpPr>
        <p:spPr>
          <a:xfrm>
            <a:off x="8451604" y="1412489"/>
            <a:ext cx="3197701" cy="4363844"/>
          </a:xfrm>
        </p:spPr>
        <p:txBody>
          <a:bodyPr>
            <a:normAutofit/>
          </a:bodyPr>
          <a:lstStyle/>
          <a:p>
            <a:pPr marL="109728" indent="0">
              <a:buNone/>
            </a:pPr>
            <a:r>
              <a:rPr lang="en-US" sz="2000"/>
              <a:t>Without regard to:</a:t>
            </a:r>
          </a:p>
          <a:p>
            <a:r>
              <a:rPr lang="en-US" sz="2000"/>
              <a:t>Race,</a:t>
            </a:r>
          </a:p>
          <a:p>
            <a:r>
              <a:rPr lang="en-US" sz="2000"/>
              <a:t>Color,</a:t>
            </a:r>
          </a:p>
          <a:p>
            <a:r>
              <a:rPr lang="en-US" sz="2000"/>
              <a:t>National origin (including English proficiency)</a:t>
            </a:r>
          </a:p>
          <a:p>
            <a:r>
              <a:rPr lang="en-US" sz="2000"/>
              <a:t>Age,</a:t>
            </a:r>
          </a:p>
          <a:p>
            <a:r>
              <a:rPr lang="en-US" sz="2000"/>
              <a:t>Gender, or</a:t>
            </a:r>
          </a:p>
          <a:p>
            <a:r>
              <a:rPr lang="en-US" sz="2000"/>
              <a:t>Disability</a:t>
            </a:r>
          </a:p>
          <a:p>
            <a:pPr marL="109728" indent="0">
              <a:buNone/>
            </a:pPr>
            <a:endParaRPr lang="en-US" sz="2000"/>
          </a:p>
        </p:txBody>
      </p:sp>
      <p:pic>
        <p:nvPicPr>
          <p:cNvPr id="6" name="Audio 5">
            <a:hlinkClick r:id="" action="ppaction://media"/>
            <a:extLst>
              <a:ext uri="{FF2B5EF4-FFF2-40B4-BE49-F238E27FC236}">
                <a16:creationId xmlns:a16="http://schemas.microsoft.com/office/drawing/2014/main" id="{981A0AD7-99F9-574C-DEF9-AA86F11169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9132344"/>
      </p:ext>
    </p:extLst>
  </p:cSld>
  <p:clrMapOvr>
    <a:masterClrMapping/>
  </p:clrMapOvr>
  <mc:AlternateContent xmlns:mc="http://schemas.openxmlformats.org/markup-compatibility/2006">
    <mc:Choice xmlns:p14="http://schemas.microsoft.com/office/powerpoint/2010/main" Requires="p14">
      <p:transition spd="med" p14:dur="700" advTm="15414">
        <p:fade/>
      </p:transition>
    </mc:Choice>
    <mc:Fallback>
      <p:transition spd="med" advTm="15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1684246"/>
            <a:ext cx="4372536" cy="3489509"/>
          </a:xfrm>
        </p:spPr>
        <p:txBody>
          <a:bodyPr anchor="ctr">
            <a:normAutofit/>
          </a:bodyPr>
          <a:lstStyle/>
          <a:p>
            <a:r>
              <a:rPr lang="en-US" sz="3200"/>
              <a:t>Agency level</a:t>
            </a:r>
            <a:br>
              <a:rPr lang="en-US" sz="3200"/>
            </a:br>
            <a:r>
              <a:rPr lang="en-US" sz="3200"/>
              <a:t>Investigating Discrimination Complaints</a:t>
            </a:r>
          </a:p>
        </p:txBody>
      </p:sp>
      <p:sp>
        <p:nvSpPr>
          <p:cNvPr id="2" name="Content Placeholder 1"/>
          <p:cNvSpPr>
            <a:spLocks noGrp="1"/>
          </p:cNvSpPr>
          <p:nvPr>
            <p:ph idx="1"/>
          </p:nvPr>
        </p:nvSpPr>
        <p:spPr>
          <a:xfrm>
            <a:off x="5416062" y="309489"/>
            <a:ext cx="5839971" cy="6260123"/>
          </a:xfrm>
        </p:spPr>
        <p:txBody>
          <a:bodyPr anchor="ctr">
            <a:noAutofit/>
          </a:bodyPr>
          <a:lstStyle/>
          <a:p>
            <a:r>
              <a:rPr lang="en-US" dirty="0"/>
              <a:t>Roane County is required to have specific policies and procedures in place on how complaints are to be handled.</a:t>
            </a:r>
          </a:p>
          <a:p>
            <a:r>
              <a:rPr lang="en-US" dirty="0"/>
              <a:t>All complaints are to be monitored for indication of non-compliance with Title VI, Section 504 of the Rehab. Act, ADA, Age Discrimination Act, or Title XI.</a:t>
            </a:r>
          </a:p>
          <a:p>
            <a:r>
              <a:rPr lang="en-US" dirty="0"/>
              <a:t>Any complaint that indicated non-compliance with the above should be logged and reported to the appropriate state funding agency.</a:t>
            </a:r>
          </a:p>
        </p:txBody>
      </p:sp>
      <p:pic>
        <p:nvPicPr>
          <p:cNvPr id="16" name="Audio 15">
            <a:hlinkClick r:id="" action="ppaction://media"/>
            <a:extLst>
              <a:ext uri="{FF2B5EF4-FFF2-40B4-BE49-F238E27FC236}">
                <a16:creationId xmlns:a16="http://schemas.microsoft.com/office/drawing/2014/main" id="{970B1064-BE2F-23E7-E826-244DB9434D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7210882"/>
      </p:ext>
    </p:extLst>
  </p:cSld>
  <p:clrMapOvr>
    <a:masterClrMapping/>
  </p:clrMapOvr>
  <mc:AlternateContent xmlns:mc="http://schemas.openxmlformats.org/markup-compatibility/2006">
    <mc:Choice xmlns:p14="http://schemas.microsoft.com/office/powerpoint/2010/main" Requires="p14">
      <p:transition spd="med" p14:dur="700" advTm="26735">
        <p:fade/>
      </p:transition>
    </mc:Choice>
    <mc:Fallback>
      <p:transition spd="med" advTm="26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58952" y="785366"/>
            <a:ext cx="4069055" cy="2072853"/>
          </a:xfrm>
        </p:spPr>
        <p:txBody>
          <a:bodyPr anchor="t">
            <a:normAutofit/>
          </a:bodyPr>
          <a:lstStyle/>
          <a:p>
            <a:r>
              <a:rPr lang="en-US" sz="3400"/>
              <a:t>Agency Level</a:t>
            </a:r>
            <a:br>
              <a:rPr lang="en-US" sz="3400"/>
            </a:br>
            <a:r>
              <a:rPr lang="en-US" sz="3400"/>
              <a:t>Investigating Discrimination Complaints</a:t>
            </a:r>
          </a:p>
        </p:txBody>
      </p:sp>
      <p:pic>
        <p:nvPicPr>
          <p:cNvPr id="7" name="Graphic 6" descr="Judge">
            <a:extLst>
              <a:ext uri="{FF2B5EF4-FFF2-40B4-BE49-F238E27FC236}">
                <a16:creationId xmlns:a16="http://schemas.microsoft.com/office/drawing/2014/main" id="{9319FCCA-AA00-E26A-699A-2D2248B957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764" y="3429000"/>
            <a:ext cx="2666998" cy="2666998"/>
          </a:xfrm>
          <a:prstGeom prst="rect">
            <a:avLst/>
          </a:prstGeom>
        </p:spPr>
      </p:pic>
      <p:sp>
        <p:nvSpPr>
          <p:cNvPr id="2" name="Content Placeholder 1"/>
          <p:cNvSpPr>
            <a:spLocks noGrp="1"/>
          </p:cNvSpPr>
          <p:nvPr>
            <p:ph idx="1"/>
          </p:nvPr>
        </p:nvSpPr>
        <p:spPr>
          <a:xfrm>
            <a:off x="5389280" y="323557"/>
            <a:ext cx="5964518" cy="6133514"/>
          </a:xfrm>
        </p:spPr>
        <p:txBody>
          <a:bodyPr anchor="ctr">
            <a:noAutofit/>
          </a:bodyPr>
          <a:lstStyle/>
          <a:p>
            <a:r>
              <a:rPr lang="en-US" sz="2400" dirty="0"/>
              <a:t>All complaints are logged upon receipt.</a:t>
            </a:r>
          </a:p>
          <a:p>
            <a:r>
              <a:rPr lang="en-US" sz="2400" dirty="0"/>
              <a:t>All complaints must be in writing and signed.</a:t>
            </a:r>
          </a:p>
          <a:p>
            <a:r>
              <a:rPr lang="en-US" sz="2400" dirty="0"/>
              <a:t>Contact is made with the complainant for a full understanding of the complaint.</a:t>
            </a:r>
          </a:p>
          <a:p>
            <a:r>
              <a:rPr lang="en-US" sz="2400" dirty="0"/>
              <a:t>Complaints must involve an incident that occurred in the past 180 days.</a:t>
            </a:r>
          </a:p>
          <a:p>
            <a:r>
              <a:rPr lang="en-US" sz="2400" dirty="0"/>
              <a:t>Facts of the complaint are reviewed to determine possible non-compliance with the applicable regulations.</a:t>
            </a:r>
          </a:p>
          <a:p>
            <a:r>
              <a:rPr lang="en-US" sz="2400" dirty="0"/>
              <a:t>Investigate and provide a written response to the issue(s).</a:t>
            </a:r>
          </a:p>
        </p:txBody>
      </p:sp>
      <p:pic>
        <p:nvPicPr>
          <p:cNvPr id="33" name="Audio 32">
            <a:hlinkClick r:id="" action="ppaction://media"/>
            <a:extLst>
              <a:ext uri="{FF2B5EF4-FFF2-40B4-BE49-F238E27FC236}">
                <a16:creationId xmlns:a16="http://schemas.microsoft.com/office/drawing/2014/main" id="{3DC64F36-4E1B-01BD-38D7-88279BEAEB4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342104"/>
      </p:ext>
    </p:extLst>
  </p:cSld>
  <p:clrMapOvr>
    <a:masterClrMapping/>
  </p:clrMapOvr>
  <mc:AlternateContent xmlns:mc="http://schemas.openxmlformats.org/markup-compatibility/2006">
    <mc:Choice xmlns:p14="http://schemas.microsoft.com/office/powerpoint/2010/main" Requires="p14">
      <p:transition spd="med" p14:dur="700" advTm="25108">
        <p:fade/>
      </p:transition>
    </mc:Choice>
    <mc:Fallback>
      <p:transition spd="med" advTm="251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Agency Level</a:t>
            </a:r>
            <a:br>
              <a:rPr lang="en-US" dirty="0"/>
            </a:br>
            <a:r>
              <a:rPr lang="en-US" dirty="0"/>
              <a:t>Investigating Discrimination Complaints</a:t>
            </a:r>
          </a:p>
        </p:txBody>
      </p:sp>
      <p:graphicFrame>
        <p:nvGraphicFramePr>
          <p:cNvPr id="5" name="Content Placeholder 1">
            <a:extLst>
              <a:ext uri="{FF2B5EF4-FFF2-40B4-BE49-F238E27FC236}">
                <a16:creationId xmlns:a16="http://schemas.microsoft.com/office/drawing/2014/main" id="{AF71CF09-C090-F59A-E711-20D4CA9C3B65}"/>
              </a:ext>
            </a:extLst>
          </p:cNvPr>
          <p:cNvGraphicFramePr>
            <a:graphicFrameLocks noGrp="1"/>
          </p:cNvGraphicFramePr>
          <p:nvPr>
            <p:ph idx="1"/>
            <p:extLst>
              <p:ext uri="{D42A27DB-BD31-4B8C-83A1-F6EECF244321}">
                <p14:modId xmlns:p14="http://schemas.microsoft.com/office/powerpoint/2010/main" val="14380342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5E4BF723-89F2-DE23-6BB7-FBBB7892776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3809396"/>
      </p:ext>
    </p:extLst>
  </p:cSld>
  <p:clrMapOvr>
    <a:masterClrMapping/>
  </p:clrMapOvr>
  <mc:AlternateContent xmlns:mc="http://schemas.openxmlformats.org/markup-compatibility/2006">
    <mc:Choice xmlns:p14="http://schemas.microsoft.com/office/powerpoint/2010/main" Requires="p14">
      <p:transition spd="med" p14:dur="700" advTm="28121">
        <p:fade/>
      </p:transition>
    </mc:Choice>
    <mc:Fallback>
      <p:transition spd="med" advTm="281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Agency Level</a:t>
            </a:r>
            <a:br>
              <a:rPr lang="en-US" sz="4000">
                <a:solidFill>
                  <a:srgbClr val="FFFFFF"/>
                </a:solidFill>
              </a:rPr>
            </a:br>
            <a:r>
              <a:rPr lang="en-US" sz="4000">
                <a:solidFill>
                  <a:srgbClr val="FFFFFF"/>
                </a:solidFill>
              </a:rPr>
              <a:t>Investigating Discrimination Complaints</a:t>
            </a:r>
          </a:p>
        </p:txBody>
      </p:sp>
      <p:sp>
        <p:nvSpPr>
          <p:cNvPr id="2" name="Content Placeholder 1"/>
          <p:cNvSpPr>
            <a:spLocks noGrp="1"/>
          </p:cNvSpPr>
          <p:nvPr>
            <p:ph idx="1"/>
          </p:nvPr>
        </p:nvSpPr>
        <p:spPr>
          <a:xfrm>
            <a:off x="4810259" y="649480"/>
            <a:ext cx="6555347" cy="5546047"/>
          </a:xfrm>
        </p:spPr>
        <p:txBody>
          <a:bodyPr anchor="ctr">
            <a:normAutofit/>
          </a:bodyPr>
          <a:lstStyle/>
          <a:p>
            <a:r>
              <a:rPr lang="en-US" sz="2400" dirty="0"/>
              <a:t>Complainants are advised of their right to have their complaint reviewed by one of the following agencies if they are not satisfied with the decision:</a:t>
            </a:r>
          </a:p>
          <a:p>
            <a:pPr lvl="1"/>
            <a:r>
              <a:rPr lang="en-US" dirty="0"/>
              <a:t>Tennessee Human Rights Commission,</a:t>
            </a:r>
          </a:p>
          <a:p>
            <a:pPr lvl="1"/>
            <a:r>
              <a:rPr lang="en-US" dirty="0"/>
              <a:t>DHHS, Office of Civil Rights, Region IV Office,</a:t>
            </a:r>
          </a:p>
          <a:p>
            <a:pPr lvl="1"/>
            <a:r>
              <a:rPr lang="en-US" dirty="0"/>
              <a:t>Other appropriate state funding agency</a:t>
            </a:r>
          </a:p>
          <a:p>
            <a:r>
              <a:rPr lang="en-US" sz="2400" dirty="0"/>
              <a:t>Upon completion of the investigation process, inform the appropriate state funding agency of the outcome.</a:t>
            </a:r>
          </a:p>
          <a:p>
            <a:r>
              <a:rPr lang="en-US" sz="2400" dirty="0"/>
              <a:t>Retaliation or intimidation of any kind toward a service recipient either before, during or after the complaint process is prohibited by law.</a:t>
            </a:r>
          </a:p>
          <a:p>
            <a:pPr marL="411480" lvl="1" indent="0">
              <a:buNone/>
            </a:pPr>
            <a:endParaRPr lang="en-US" sz="2000" dirty="0"/>
          </a:p>
        </p:txBody>
      </p:sp>
      <p:pic>
        <p:nvPicPr>
          <p:cNvPr id="30" name="Audio 29">
            <a:hlinkClick r:id="" action="ppaction://media"/>
            <a:extLst>
              <a:ext uri="{FF2B5EF4-FFF2-40B4-BE49-F238E27FC236}">
                <a16:creationId xmlns:a16="http://schemas.microsoft.com/office/drawing/2014/main" id="{FE27B3F2-B197-A68E-1769-7E3DE599F22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16406759"/>
      </p:ext>
    </p:extLst>
  </p:cSld>
  <p:clrMapOvr>
    <a:masterClrMapping/>
  </p:clrMapOvr>
  <mc:AlternateContent xmlns:mc="http://schemas.openxmlformats.org/markup-compatibility/2006">
    <mc:Choice xmlns:p14="http://schemas.microsoft.com/office/powerpoint/2010/main" Requires="p14">
      <p:transition spd="med" p14:dur="700" advTm="19934">
        <p:fade/>
      </p:transition>
    </mc:Choice>
    <mc:Fallback>
      <p:transition spd="med" advTm="19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Front steps and columns of a majestic city building">
            <a:extLst>
              <a:ext uri="{FF2B5EF4-FFF2-40B4-BE49-F238E27FC236}">
                <a16:creationId xmlns:a16="http://schemas.microsoft.com/office/drawing/2014/main" id="{383FCF74-5678-DDE0-1E0D-1441F62A409E}"/>
              </a:ext>
            </a:extLst>
          </p:cNvPr>
          <p:cNvPicPr>
            <a:picLocks noChangeAspect="1"/>
          </p:cNvPicPr>
          <p:nvPr/>
        </p:nvPicPr>
        <p:blipFill rotWithShape="1">
          <a:blip r:embed="rId5"/>
          <a:srcRect l="1767" r="4116" b="-1"/>
          <a:stretch/>
        </p:blipFill>
        <p:spPr>
          <a:xfrm>
            <a:off x="1" y="10"/>
            <a:ext cx="5373857"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7531610" y="365125"/>
            <a:ext cx="3822189" cy="1899912"/>
          </a:xfrm>
        </p:spPr>
        <p:txBody>
          <a:bodyPr>
            <a:normAutofit/>
          </a:bodyPr>
          <a:lstStyle/>
          <a:p>
            <a:r>
              <a:rPr lang="en-US" sz="4000" dirty="0"/>
              <a:t>Non-compliance</a:t>
            </a:r>
          </a:p>
        </p:txBody>
      </p:sp>
      <p:sp>
        <p:nvSpPr>
          <p:cNvPr id="2" name="Content Placeholder 1"/>
          <p:cNvSpPr>
            <a:spLocks noGrp="1"/>
          </p:cNvSpPr>
          <p:nvPr>
            <p:ph idx="1"/>
          </p:nvPr>
        </p:nvSpPr>
        <p:spPr>
          <a:xfrm>
            <a:off x="5979942" y="1730326"/>
            <a:ext cx="5373857" cy="4446637"/>
          </a:xfrm>
        </p:spPr>
        <p:txBody>
          <a:bodyPr>
            <a:normAutofit/>
          </a:bodyPr>
          <a:lstStyle/>
          <a:p>
            <a:r>
              <a:rPr lang="en-US" sz="2000" dirty="0"/>
              <a:t>“Non-compliance” is failure or refusal to comply with Title VI and other related non-discrimination laws and regulations.</a:t>
            </a:r>
          </a:p>
          <a:p>
            <a:r>
              <a:rPr lang="en-US" sz="2000" dirty="0"/>
              <a:t>Sub-contract agreements must contain non-discrimination language.</a:t>
            </a:r>
          </a:p>
          <a:p>
            <a:r>
              <a:rPr lang="en-US" sz="2000" dirty="0"/>
              <a:t>Roane County is responsible for monitoring sub-contracts for Title VI compliance.</a:t>
            </a:r>
          </a:p>
          <a:p>
            <a:r>
              <a:rPr lang="en-US" sz="2000" dirty="0"/>
              <a:t>New and current employees that administer Title VI programs must be trained on Title VI compliance at the start of employment and annually thereafter.</a:t>
            </a:r>
          </a:p>
          <a:p>
            <a:r>
              <a:rPr lang="en-US" sz="2000" dirty="0"/>
              <a:t>Sanctions for non-compliance can include withholding payments and termination of contract.</a:t>
            </a:r>
          </a:p>
          <a:p>
            <a:endParaRPr lang="en-US" sz="1400" dirty="0"/>
          </a:p>
          <a:p>
            <a:endParaRPr lang="en-US" sz="1400" dirty="0"/>
          </a:p>
        </p:txBody>
      </p:sp>
      <p:pic>
        <p:nvPicPr>
          <p:cNvPr id="15" name="Audio 14">
            <a:hlinkClick r:id="" action="ppaction://media"/>
            <a:extLst>
              <a:ext uri="{FF2B5EF4-FFF2-40B4-BE49-F238E27FC236}">
                <a16:creationId xmlns:a16="http://schemas.microsoft.com/office/drawing/2014/main" id="{0AF15E56-0D26-068A-CABF-CCA7EA0D89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9555692"/>
      </p:ext>
    </p:extLst>
  </p:cSld>
  <p:clrMapOvr>
    <a:masterClrMapping/>
  </p:clrMapOvr>
  <mc:AlternateContent xmlns:mc="http://schemas.openxmlformats.org/markup-compatibility/2006">
    <mc:Choice xmlns:p14="http://schemas.microsoft.com/office/powerpoint/2010/main" Requires="p14">
      <p:transition spd="med" p14:dur="700" advTm="26603">
        <p:fade/>
      </p:transition>
    </mc:Choice>
    <mc:Fallback>
      <p:transition spd="med" advTm="266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ire engine in front of the station">
            <a:extLst>
              <a:ext uri="{FF2B5EF4-FFF2-40B4-BE49-F238E27FC236}">
                <a16:creationId xmlns:a16="http://schemas.microsoft.com/office/drawing/2014/main" id="{9769370D-7B49-0913-2856-C4AA7B0B703D}"/>
              </a:ext>
            </a:extLst>
          </p:cNvPr>
          <p:cNvPicPr>
            <a:picLocks noChangeAspect="1"/>
          </p:cNvPicPr>
          <p:nvPr/>
        </p:nvPicPr>
        <p:blipFill rotWithShape="1">
          <a:blip r:embed="rId5"/>
          <a:srcRect l="23338" r="23807" b="2"/>
          <a:stretch/>
        </p:blipFill>
        <p:spPr>
          <a:xfrm>
            <a:off x="-1" y="-2"/>
            <a:ext cx="5410198" cy="6858002"/>
          </a:xfrm>
          <a:prstGeom prst="rect">
            <a:avLst/>
          </a:prstGeom>
        </p:spPr>
      </p:pic>
      <p:sp useBgFill="1">
        <p:nvSpPr>
          <p:cNvPr id="34" name="Rectangle 3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15317" y="405685"/>
            <a:ext cx="5464968" cy="1559301"/>
          </a:xfrm>
        </p:spPr>
        <p:txBody>
          <a:bodyPr>
            <a:normAutofit/>
          </a:bodyPr>
          <a:lstStyle/>
          <a:p>
            <a:r>
              <a:rPr lang="en-US" sz="4000"/>
              <a:t>Roane County and Non-Discrimination</a:t>
            </a:r>
          </a:p>
        </p:txBody>
      </p:sp>
      <p:sp>
        <p:nvSpPr>
          <p:cNvPr id="2" name="Content Placeholder 1"/>
          <p:cNvSpPr>
            <a:spLocks noGrp="1"/>
          </p:cNvSpPr>
          <p:nvPr>
            <p:ph idx="1"/>
          </p:nvPr>
        </p:nvSpPr>
        <p:spPr>
          <a:xfrm>
            <a:off x="6115317" y="2743200"/>
            <a:ext cx="5247340" cy="3496878"/>
          </a:xfrm>
        </p:spPr>
        <p:txBody>
          <a:bodyPr anchor="ctr">
            <a:normAutofit/>
          </a:bodyPr>
          <a:lstStyle/>
          <a:p>
            <a:pPr marL="109728" indent="0">
              <a:buNone/>
            </a:pPr>
            <a:r>
              <a:rPr lang="en-US" b="1" dirty="0"/>
              <a:t>Because Roane County receives federal assistance, all of its services are covered by Title VI. It is the County’s objective that all services be administered in a nondiscriminatory manner.</a:t>
            </a:r>
            <a:endParaRPr lang="en-US" dirty="0"/>
          </a:p>
        </p:txBody>
      </p:sp>
      <p:pic>
        <p:nvPicPr>
          <p:cNvPr id="15" name="Audio 14">
            <a:hlinkClick r:id="" action="ppaction://media"/>
            <a:extLst>
              <a:ext uri="{FF2B5EF4-FFF2-40B4-BE49-F238E27FC236}">
                <a16:creationId xmlns:a16="http://schemas.microsoft.com/office/drawing/2014/main" id="{2B3E6063-D781-6F8E-A0DB-9E04988975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3622853"/>
      </p:ext>
    </p:extLst>
  </p:cSld>
  <p:clrMapOvr>
    <a:masterClrMapping/>
  </p:clrMapOvr>
  <mc:AlternateContent xmlns:mc="http://schemas.openxmlformats.org/markup-compatibility/2006">
    <mc:Choice xmlns:p14="http://schemas.microsoft.com/office/powerpoint/2010/main" Requires="p14">
      <p:transition spd="med" p14:dur="700" advTm="9269">
        <p:fade/>
      </p:transition>
    </mc:Choice>
    <mc:Fallback>
      <p:transition spd="med" advTm="92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tique cash register keys">
            <a:extLst>
              <a:ext uri="{FF2B5EF4-FFF2-40B4-BE49-F238E27FC236}">
                <a16:creationId xmlns:a16="http://schemas.microsoft.com/office/drawing/2014/main" id="{31FA1474-4250-611F-6CE5-B082AA7510EF}"/>
              </a:ext>
            </a:extLst>
          </p:cNvPr>
          <p:cNvPicPr>
            <a:picLocks noChangeAspect="1"/>
          </p:cNvPicPr>
          <p:nvPr/>
        </p:nvPicPr>
        <p:blipFill rotWithShape="1">
          <a:blip r:embed="rId3"/>
          <a:srcRect l="18797" r="22160"/>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1" y="328512"/>
            <a:ext cx="4778387" cy="1628970"/>
          </a:xfrm>
        </p:spPr>
        <p:txBody>
          <a:bodyPr anchor="ctr">
            <a:normAutofit/>
          </a:bodyPr>
          <a:lstStyle/>
          <a:p>
            <a:r>
              <a:rPr lang="en-US" sz="4000"/>
              <a:t>Title VI Coordinator</a:t>
            </a:r>
          </a:p>
        </p:txBody>
      </p:sp>
      <p:sp>
        <p:nvSpPr>
          <p:cNvPr id="3" name="Content Placeholder 2"/>
          <p:cNvSpPr>
            <a:spLocks noGrp="1"/>
          </p:cNvSpPr>
          <p:nvPr>
            <p:ph idx="1"/>
          </p:nvPr>
        </p:nvSpPr>
        <p:spPr>
          <a:xfrm>
            <a:off x="761801" y="2884929"/>
            <a:ext cx="4659756" cy="3374137"/>
          </a:xfrm>
        </p:spPr>
        <p:txBody>
          <a:bodyPr anchor="ctr">
            <a:normAutofit/>
          </a:bodyPr>
          <a:lstStyle/>
          <a:p>
            <a:pPr marL="109728" indent="0">
              <a:buNone/>
            </a:pPr>
            <a:r>
              <a:rPr lang="en-US" sz="2400" dirty="0"/>
              <a:t>Jennifer Suter</a:t>
            </a:r>
          </a:p>
          <a:p>
            <a:pPr marL="109728" indent="0">
              <a:buNone/>
            </a:pPr>
            <a:r>
              <a:rPr lang="en-US" sz="2400" dirty="0"/>
              <a:t>200 East Race Street, Suite 1</a:t>
            </a:r>
          </a:p>
          <a:p>
            <a:pPr marL="109728" indent="0">
              <a:buNone/>
            </a:pPr>
            <a:r>
              <a:rPr lang="en-US" sz="2400" dirty="0"/>
              <a:t>Kingston, TN 37763</a:t>
            </a:r>
          </a:p>
          <a:p>
            <a:pPr marL="109728" indent="0">
              <a:buNone/>
            </a:pPr>
            <a:r>
              <a:rPr lang="en-US" sz="2400" dirty="0"/>
              <a:t>(865)717-4109</a:t>
            </a:r>
          </a:p>
        </p:txBody>
      </p:sp>
    </p:spTree>
    <p:extLst>
      <p:ext uri="{BB962C8B-B14F-4D97-AF65-F5344CB8AC3E}">
        <p14:creationId xmlns:p14="http://schemas.microsoft.com/office/powerpoint/2010/main" val="380951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3742-63F8-495C-ACD7-3A72BC853D78}"/>
              </a:ext>
            </a:extLst>
          </p:cNvPr>
          <p:cNvSpPr>
            <a:spLocks noGrp="1"/>
          </p:cNvSpPr>
          <p:nvPr>
            <p:ph type="title"/>
          </p:nvPr>
        </p:nvSpPr>
        <p:spPr/>
        <p:txBody>
          <a:bodyPr/>
          <a:lstStyle/>
          <a:p>
            <a:r>
              <a:rPr lang="en-US" dirty="0"/>
              <a:t>Title VI of the Civil Rights Act of 1964</a:t>
            </a:r>
          </a:p>
        </p:txBody>
      </p:sp>
      <p:pic>
        <p:nvPicPr>
          <p:cNvPr id="5" name="Content Placeholder 4">
            <a:extLst>
              <a:ext uri="{FF2B5EF4-FFF2-40B4-BE49-F238E27FC236}">
                <a16:creationId xmlns:a16="http://schemas.microsoft.com/office/drawing/2014/main" id="{911A7D55-9B02-4B86-B9AF-418254EE603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23938" y="2329180"/>
            <a:ext cx="4754562" cy="3936365"/>
          </a:xfrm>
        </p:spPr>
      </p:pic>
      <p:sp>
        <p:nvSpPr>
          <p:cNvPr id="7" name="Content Placeholder 6">
            <a:extLst>
              <a:ext uri="{FF2B5EF4-FFF2-40B4-BE49-F238E27FC236}">
                <a16:creationId xmlns:a16="http://schemas.microsoft.com/office/drawing/2014/main" id="{8293F7E9-760D-4ECC-B1C9-0A7B96B414E2}"/>
              </a:ext>
            </a:extLst>
          </p:cNvPr>
          <p:cNvSpPr>
            <a:spLocks noGrp="1"/>
          </p:cNvSpPr>
          <p:nvPr>
            <p:ph sz="half" idx="2"/>
          </p:nvPr>
        </p:nvSpPr>
        <p:spPr/>
        <p:txBody>
          <a:bodyPr/>
          <a:lstStyle/>
          <a:p>
            <a:pPr marL="109728" indent="0">
              <a:buNone/>
            </a:pPr>
            <a:r>
              <a:rPr lang="en-US" sz="2000" dirty="0"/>
              <a:t>“No person in the United States shall on the basis of race, color or national origin, be excluded from participation in, be denied benefits of, or be subjected to discrimination under any program or activity receiving Federal financial assistance.”</a:t>
            </a:r>
          </a:p>
          <a:p>
            <a:pPr marL="109728" indent="0">
              <a:buNone/>
            </a:pPr>
            <a:r>
              <a:rPr lang="en-US" dirty="0"/>
              <a:t>		</a:t>
            </a:r>
            <a:r>
              <a:rPr lang="en-US" i="1" dirty="0"/>
              <a:t>Civil Rights Act of 1964</a:t>
            </a:r>
            <a:endParaRPr lang="en-US" dirty="0"/>
          </a:p>
          <a:p>
            <a:endParaRPr lang="en-US" dirty="0"/>
          </a:p>
        </p:txBody>
      </p:sp>
      <p:pic>
        <p:nvPicPr>
          <p:cNvPr id="13" name="Audio 12">
            <a:hlinkClick r:id="" action="ppaction://media"/>
            <a:extLst>
              <a:ext uri="{FF2B5EF4-FFF2-40B4-BE49-F238E27FC236}">
                <a16:creationId xmlns:a16="http://schemas.microsoft.com/office/drawing/2014/main" id="{5545955A-2524-3D00-9A52-AF0CA84F8B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3423131"/>
      </p:ext>
    </p:extLst>
  </p:cSld>
  <p:clrMapOvr>
    <a:masterClrMapping/>
  </p:clrMapOvr>
  <mc:AlternateContent xmlns:mc="http://schemas.openxmlformats.org/markup-compatibility/2006">
    <mc:Choice xmlns:p14="http://schemas.microsoft.com/office/powerpoint/2010/main" Requires="p14">
      <p:transition spd="med" p14:dur="700" advTm="18556">
        <p:fade/>
      </p:transition>
    </mc:Choice>
    <mc:Fallback>
      <p:transition spd="med" advTm="18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37E8-EBE2-48FE-A86E-B44147CD6F12}"/>
              </a:ext>
            </a:extLst>
          </p:cNvPr>
          <p:cNvSpPr>
            <a:spLocks noGrp="1"/>
          </p:cNvSpPr>
          <p:nvPr>
            <p:ph type="title"/>
          </p:nvPr>
        </p:nvSpPr>
        <p:spPr/>
        <p:txBody>
          <a:bodyPr/>
          <a:lstStyle/>
          <a:p>
            <a:r>
              <a:rPr lang="en-US" dirty="0"/>
              <a:t>JFK’s Simple Justice </a:t>
            </a:r>
          </a:p>
        </p:txBody>
      </p:sp>
      <p:sp>
        <p:nvSpPr>
          <p:cNvPr id="3" name="Content Placeholder 2">
            <a:extLst>
              <a:ext uri="{FF2B5EF4-FFF2-40B4-BE49-F238E27FC236}">
                <a16:creationId xmlns:a16="http://schemas.microsoft.com/office/drawing/2014/main" id="{A3A59DB7-7F56-4ECE-BDB1-0380989B2E36}"/>
              </a:ext>
            </a:extLst>
          </p:cNvPr>
          <p:cNvSpPr>
            <a:spLocks noGrp="1"/>
          </p:cNvSpPr>
          <p:nvPr>
            <p:ph sz="half" idx="1"/>
          </p:nvPr>
        </p:nvSpPr>
        <p:spPr>
          <a:xfrm>
            <a:off x="1246412" y="1935921"/>
            <a:ext cx="4103915" cy="3898822"/>
          </a:xfrm>
        </p:spPr>
        <p:txBody>
          <a:bodyPr>
            <a:normAutofit fontScale="85000" lnSpcReduction="10000"/>
          </a:bodyPr>
          <a:lstStyle/>
          <a:p>
            <a:endParaRPr lang="en-US" dirty="0"/>
          </a:p>
        </p:txBody>
      </p:sp>
      <p:sp>
        <p:nvSpPr>
          <p:cNvPr id="17" name="Content Placeholder 16">
            <a:extLst>
              <a:ext uri="{FF2B5EF4-FFF2-40B4-BE49-F238E27FC236}">
                <a16:creationId xmlns:a16="http://schemas.microsoft.com/office/drawing/2014/main" id="{F85A7782-A911-4C4E-A414-4FD7A1BD632D}"/>
              </a:ext>
            </a:extLst>
          </p:cNvPr>
          <p:cNvSpPr>
            <a:spLocks noGrp="1"/>
          </p:cNvSpPr>
          <p:nvPr>
            <p:ph sz="half" idx="2"/>
          </p:nvPr>
        </p:nvSpPr>
        <p:spPr/>
        <p:txBody>
          <a:bodyPr>
            <a:normAutofit fontScale="85000" lnSpcReduction="10000"/>
          </a:bodyPr>
          <a:lstStyle/>
          <a:p>
            <a:r>
              <a:rPr lang="en-US" dirty="0"/>
              <a:t>“Simple justice requires that public funds, to which all taxpayers of all races contribute, not be spent in any fashion which encourage, entrenches, subsidizes, or results in racial discrimination. Direct discrimination by Federal, State, or local governments is prohibited by the Constitution. But indirect discrimination, through the use of Federal funds is as invidious; and it should not be necessary to resort to the courts to prevent each individual violation.”</a:t>
            </a:r>
          </a:p>
          <a:p>
            <a:endParaRPr lang="en-US" dirty="0"/>
          </a:p>
        </p:txBody>
      </p:sp>
      <p:pic>
        <p:nvPicPr>
          <p:cNvPr id="7" name="Picture 6">
            <a:extLst>
              <a:ext uri="{FF2B5EF4-FFF2-40B4-BE49-F238E27FC236}">
                <a16:creationId xmlns:a16="http://schemas.microsoft.com/office/drawing/2014/main" id="{60E713D0-18FD-42FE-9D7F-C9C9A1195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390" y="1899507"/>
            <a:ext cx="4337957" cy="4080503"/>
          </a:xfrm>
          <a:prstGeom prst="rect">
            <a:avLst/>
          </a:prstGeom>
        </p:spPr>
      </p:pic>
      <p:pic>
        <p:nvPicPr>
          <p:cNvPr id="13" name="Audio 12">
            <a:hlinkClick r:id="" action="ppaction://media"/>
            <a:extLst>
              <a:ext uri="{FF2B5EF4-FFF2-40B4-BE49-F238E27FC236}">
                <a16:creationId xmlns:a16="http://schemas.microsoft.com/office/drawing/2014/main" id="{12EDFB3D-1279-FF7E-FECC-ADA3ABF56B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365695"/>
      </p:ext>
    </p:extLst>
  </p:cSld>
  <p:clrMapOvr>
    <a:masterClrMapping/>
  </p:clrMapOvr>
  <mc:AlternateContent xmlns:mc="http://schemas.openxmlformats.org/markup-compatibility/2006">
    <mc:Choice xmlns:p14="http://schemas.microsoft.com/office/powerpoint/2010/main" Requires="p14">
      <p:transition spd="med" p14:dur="700" advTm="29264">
        <p:fade/>
      </p:transition>
    </mc:Choice>
    <mc:Fallback>
      <p:transition spd="med" advTm="292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rtistic close-up of the dandelion head with fuzzy overblown hair">
            <a:extLst>
              <a:ext uri="{FF2B5EF4-FFF2-40B4-BE49-F238E27FC236}">
                <a16:creationId xmlns:a16="http://schemas.microsoft.com/office/drawing/2014/main" id="{60D04660-C16D-4A35-6D40-04FD6F8EEEC8}"/>
              </a:ext>
            </a:extLst>
          </p:cNvPr>
          <p:cNvPicPr>
            <a:picLocks noChangeAspect="1"/>
          </p:cNvPicPr>
          <p:nvPr/>
        </p:nvPicPr>
        <p:blipFill rotWithShape="1">
          <a:blip r:embed="rId5"/>
          <a:srcRect r="20689"/>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838200" y="365125"/>
            <a:ext cx="3822189" cy="1899912"/>
          </a:xfrm>
        </p:spPr>
        <p:txBody>
          <a:bodyPr>
            <a:normAutofit/>
          </a:bodyPr>
          <a:lstStyle/>
          <a:p>
            <a:r>
              <a:rPr lang="en-US" sz="4000"/>
              <a:t>What is Prejudice?</a:t>
            </a:r>
          </a:p>
        </p:txBody>
      </p:sp>
      <p:sp>
        <p:nvSpPr>
          <p:cNvPr id="2" name="Content Placeholder 1"/>
          <p:cNvSpPr>
            <a:spLocks noGrp="1"/>
          </p:cNvSpPr>
          <p:nvPr>
            <p:ph idx="1"/>
          </p:nvPr>
        </p:nvSpPr>
        <p:spPr>
          <a:xfrm>
            <a:off x="838200" y="2434201"/>
            <a:ext cx="3822189" cy="3742762"/>
          </a:xfrm>
        </p:spPr>
        <p:txBody>
          <a:bodyPr>
            <a:normAutofit/>
          </a:bodyPr>
          <a:lstStyle/>
          <a:p>
            <a:r>
              <a:rPr lang="en-US" sz="1700"/>
              <a:t>Prejudice is an opinion that is not based on any reason or actual experience</a:t>
            </a:r>
          </a:p>
          <a:p>
            <a:pPr marL="0" indent="0">
              <a:buNone/>
            </a:pPr>
            <a:r>
              <a:rPr lang="en-US" sz="1700"/>
              <a:t> </a:t>
            </a:r>
          </a:p>
          <a:p>
            <a:r>
              <a:rPr lang="en-US" sz="1700"/>
              <a:t>Prejudice can be for or against an individual, group or object</a:t>
            </a:r>
          </a:p>
          <a:p>
            <a:pPr marL="0" indent="0">
              <a:buNone/>
            </a:pPr>
            <a:endParaRPr lang="en-US" sz="1700"/>
          </a:p>
          <a:p>
            <a:r>
              <a:rPr lang="en-US" sz="1700"/>
              <a:t>Example- A person can be prejudiced in favor of (for) anyone perceived to have a “Southern Accent” but be prejudiced against anyone perceived to have a “Northern Accent.”</a:t>
            </a:r>
          </a:p>
          <a:p>
            <a:endParaRPr lang="en-US" sz="1700"/>
          </a:p>
          <a:p>
            <a:endParaRPr lang="en-US" sz="1700"/>
          </a:p>
          <a:p>
            <a:pPr marL="0" indent="0">
              <a:buNone/>
            </a:pPr>
            <a:endParaRPr lang="en-US" sz="1700"/>
          </a:p>
        </p:txBody>
      </p:sp>
      <p:pic>
        <p:nvPicPr>
          <p:cNvPr id="17" name="Audio 16">
            <a:hlinkClick r:id="" action="ppaction://media"/>
            <a:extLst>
              <a:ext uri="{FF2B5EF4-FFF2-40B4-BE49-F238E27FC236}">
                <a16:creationId xmlns:a16="http://schemas.microsoft.com/office/drawing/2014/main" id="{12388BB7-2B8F-FD44-FC9F-B354F3C35AE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5039188"/>
      </p:ext>
    </p:extLst>
  </p:cSld>
  <p:clrMapOvr>
    <a:masterClrMapping/>
  </p:clrMapOvr>
  <mc:AlternateContent xmlns:mc="http://schemas.openxmlformats.org/markup-compatibility/2006">
    <mc:Choice xmlns:p14="http://schemas.microsoft.com/office/powerpoint/2010/main" Requires="p14">
      <p:transition spd="med" p14:dur="700" advTm="19488">
        <p:fade/>
      </p:transition>
    </mc:Choice>
    <mc:Fallback>
      <p:transition spd="med" advTm="194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3" y="350196"/>
            <a:ext cx="4646904" cy="1624520"/>
          </a:xfrm>
        </p:spPr>
        <p:txBody>
          <a:bodyPr anchor="ctr">
            <a:normAutofit/>
          </a:bodyPr>
          <a:lstStyle/>
          <a:p>
            <a:r>
              <a:rPr lang="en-US" sz="4000" dirty="0"/>
              <a:t>What is Discrimination?</a:t>
            </a:r>
          </a:p>
        </p:txBody>
      </p:sp>
      <p:sp>
        <p:nvSpPr>
          <p:cNvPr id="2" name="Content Placeholder 1"/>
          <p:cNvSpPr>
            <a:spLocks noGrp="1"/>
          </p:cNvSpPr>
          <p:nvPr>
            <p:ph idx="1"/>
          </p:nvPr>
        </p:nvSpPr>
        <p:spPr>
          <a:xfrm>
            <a:off x="761802" y="2324912"/>
            <a:ext cx="4646905" cy="4031437"/>
          </a:xfrm>
        </p:spPr>
        <p:txBody>
          <a:bodyPr anchor="ctr">
            <a:normAutofit/>
          </a:bodyPr>
          <a:lstStyle/>
          <a:p>
            <a:r>
              <a:rPr lang="en-US" sz="1800" u="sng" dirty="0"/>
              <a:t>“Discrimination”</a:t>
            </a:r>
            <a:r>
              <a:rPr lang="en-US" sz="1800" dirty="0"/>
              <a:t> is differential treatment that favors one individual, group, or objective over another.</a:t>
            </a:r>
          </a:p>
          <a:p>
            <a:endParaRPr lang="en-US" sz="1800" dirty="0"/>
          </a:p>
          <a:p>
            <a:r>
              <a:rPr lang="en-US" sz="1800" dirty="0"/>
              <a:t>In most cases, an institution or entity may treat individuals differently UNLESS the individual is in a protected class as defined under law.</a:t>
            </a:r>
          </a:p>
          <a:p>
            <a:endParaRPr lang="en-US" sz="1800" dirty="0"/>
          </a:p>
          <a:p>
            <a:r>
              <a:rPr lang="en-US" sz="1800" dirty="0"/>
              <a:t>Protected Class- cannot be discriminated against on the bases of: race, color, religion, national origin, sex, disability, and familial status.</a:t>
            </a:r>
          </a:p>
          <a:p>
            <a:endParaRPr lang="en-US" sz="1600" dirty="0"/>
          </a:p>
        </p:txBody>
      </p:sp>
      <p:pic>
        <p:nvPicPr>
          <p:cNvPr id="5" name="Picture 4" descr="One in a crowd">
            <a:extLst>
              <a:ext uri="{FF2B5EF4-FFF2-40B4-BE49-F238E27FC236}">
                <a16:creationId xmlns:a16="http://schemas.microsoft.com/office/drawing/2014/main" id="{30B8D884-8157-B5F7-FCB4-FDE02E4D4D9C}"/>
              </a:ext>
            </a:extLst>
          </p:cNvPr>
          <p:cNvPicPr>
            <a:picLocks noChangeAspect="1"/>
          </p:cNvPicPr>
          <p:nvPr/>
        </p:nvPicPr>
        <p:blipFill rotWithShape="1">
          <a:blip r:embed="rId5"/>
          <a:srcRect l="20725" r="12534"/>
          <a:stretch/>
        </p:blipFill>
        <p:spPr>
          <a:xfrm>
            <a:off x="6096000" y="1"/>
            <a:ext cx="6102825" cy="6858000"/>
          </a:xfrm>
          <a:prstGeom prst="rect">
            <a:avLst/>
          </a:prstGeom>
        </p:spPr>
      </p:pic>
      <p:pic>
        <p:nvPicPr>
          <p:cNvPr id="14" name="Audio 13">
            <a:hlinkClick r:id="" action="ppaction://media"/>
            <a:extLst>
              <a:ext uri="{FF2B5EF4-FFF2-40B4-BE49-F238E27FC236}">
                <a16:creationId xmlns:a16="http://schemas.microsoft.com/office/drawing/2014/main" id="{A6CE93B9-7C8B-0954-6B87-8F4097ED000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9478955"/>
      </p:ext>
    </p:extLst>
  </p:cSld>
  <p:clrMapOvr>
    <a:masterClrMapping/>
  </p:clrMapOvr>
  <mc:AlternateContent xmlns:mc="http://schemas.openxmlformats.org/markup-compatibility/2006">
    <mc:Choice xmlns:p14="http://schemas.microsoft.com/office/powerpoint/2010/main" Requires="p14">
      <p:transition spd="med" p14:dur="700" advTm="25449">
        <p:fade/>
      </p:transition>
    </mc:Choice>
    <mc:Fallback>
      <p:transition spd="med" advTm="254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on a wheelchair">
            <a:extLst>
              <a:ext uri="{FF2B5EF4-FFF2-40B4-BE49-F238E27FC236}">
                <a16:creationId xmlns:a16="http://schemas.microsoft.com/office/drawing/2014/main" id="{6F8E9AD0-6B50-4B2E-A16D-0451C939A3E2}"/>
              </a:ext>
            </a:extLst>
          </p:cNvPr>
          <p:cNvPicPr>
            <a:picLocks noChangeAspect="1"/>
          </p:cNvPicPr>
          <p:nvPr/>
        </p:nvPicPr>
        <p:blipFill rotWithShape="1">
          <a:blip r:embed="rId5"/>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838200" y="365125"/>
            <a:ext cx="3822189" cy="1899912"/>
          </a:xfrm>
        </p:spPr>
        <p:txBody>
          <a:bodyPr>
            <a:normAutofit/>
          </a:bodyPr>
          <a:lstStyle/>
          <a:p>
            <a:r>
              <a:rPr lang="en-US" sz="4000"/>
              <a:t>Discrimination- Basic Examples</a:t>
            </a:r>
          </a:p>
        </p:txBody>
      </p:sp>
      <p:sp>
        <p:nvSpPr>
          <p:cNvPr id="2" name="Content Placeholder 1"/>
          <p:cNvSpPr>
            <a:spLocks noGrp="1"/>
          </p:cNvSpPr>
          <p:nvPr>
            <p:ph idx="1"/>
          </p:nvPr>
        </p:nvSpPr>
        <p:spPr>
          <a:xfrm>
            <a:off x="838200" y="1856935"/>
            <a:ext cx="3677529" cy="4635940"/>
          </a:xfrm>
        </p:spPr>
        <p:txBody>
          <a:bodyPr>
            <a:noAutofit/>
          </a:bodyPr>
          <a:lstStyle/>
          <a:p>
            <a:r>
              <a:rPr lang="en-US" sz="1600" dirty="0"/>
              <a:t>It is discriminatory and illegal to refuse provided services to an individual based solely on the fact that the person is of Hispanic Origin.</a:t>
            </a:r>
          </a:p>
          <a:p>
            <a:pPr marL="0" indent="0">
              <a:buNone/>
            </a:pPr>
            <a:endParaRPr lang="en-US" sz="1600" dirty="0"/>
          </a:p>
          <a:p>
            <a:r>
              <a:rPr lang="en-US" sz="1600" dirty="0"/>
              <a:t>It is discriminatory and illegal to deny employment to someone based solely on the fact that the person uses a wheelchair.</a:t>
            </a:r>
          </a:p>
          <a:p>
            <a:pPr marL="0" indent="0">
              <a:buNone/>
            </a:pPr>
            <a:endParaRPr lang="en-US" sz="1600" dirty="0"/>
          </a:p>
          <a:p>
            <a:r>
              <a:rPr lang="en-US" sz="1600" dirty="0"/>
              <a:t>It is discriminatory, if an agency offers services to recipients ages 0-21 and you deny persons services because your belief is: At 21 recipients do not need the services.</a:t>
            </a:r>
          </a:p>
        </p:txBody>
      </p:sp>
      <p:pic>
        <p:nvPicPr>
          <p:cNvPr id="13" name="Audio 12">
            <a:hlinkClick r:id="" action="ppaction://media"/>
            <a:extLst>
              <a:ext uri="{FF2B5EF4-FFF2-40B4-BE49-F238E27FC236}">
                <a16:creationId xmlns:a16="http://schemas.microsoft.com/office/drawing/2014/main" id="{9F4E5D69-AFCC-465F-5D22-E4E35470C0D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4360141"/>
      </p:ext>
    </p:extLst>
  </p:cSld>
  <p:clrMapOvr>
    <a:masterClrMapping/>
  </p:clrMapOvr>
  <mc:AlternateContent xmlns:mc="http://schemas.openxmlformats.org/markup-compatibility/2006">
    <mc:Choice xmlns:p14="http://schemas.microsoft.com/office/powerpoint/2010/main" Requires="p14">
      <p:transition spd="med" p14:dur="700" advTm="27726">
        <p:fade/>
      </p:transition>
    </mc:Choice>
    <mc:Fallback>
      <p:transition spd="med" advTm="27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lluminated San Francisco City Hall">
            <a:extLst>
              <a:ext uri="{FF2B5EF4-FFF2-40B4-BE49-F238E27FC236}">
                <a16:creationId xmlns:a16="http://schemas.microsoft.com/office/drawing/2014/main" id="{B4ED8AF2-E0E3-AA92-A5B8-B5D8877C13BA}"/>
              </a:ext>
            </a:extLst>
          </p:cNvPr>
          <p:cNvPicPr>
            <a:picLocks noChangeAspect="1"/>
          </p:cNvPicPr>
          <p:nvPr/>
        </p:nvPicPr>
        <p:blipFill rotWithShape="1">
          <a:blip r:embed="rId5"/>
          <a:srcRect l="487" r="5396"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7531610" y="365125"/>
            <a:ext cx="3822189" cy="1899912"/>
          </a:xfrm>
        </p:spPr>
        <p:txBody>
          <a:bodyPr>
            <a:normAutofit/>
          </a:bodyPr>
          <a:lstStyle/>
          <a:p>
            <a:r>
              <a:rPr lang="en-US" sz="4000"/>
              <a:t>What constitutes a program or activity?</a:t>
            </a:r>
          </a:p>
        </p:txBody>
      </p:sp>
      <p:sp>
        <p:nvSpPr>
          <p:cNvPr id="2" name="Content Placeholder 1"/>
          <p:cNvSpPr>
            <a:spLocks noGrp="1"/>
          </p:cNvSpPr>
          <p:nvPr>
            <p:ph idx="1"/>
          </p:nvPr>
        </p:nvSpPr>
        <p:spPr>
          <a:xfrm>
            <a:off x="7531610" y="2434201"/>
            <a:ext cx="3822189" cy="3742762"/>
          </a:xfrm>
        </p:spPr>
        <p:txBody>
          <a:bodyPr>
            <a:normAutofit/>
          </a:bodyPr>
          <a:lstStyle/>
          <a:p>
            <a:r>
              <a:rPr lang="en-US" sz="2000" b="1" dirty="0"/>
              <a:t>A department, agency or other instrumentality of a state or local government</a:t>
            </a:r>
            <a:r>
              <a:rPr lang="en-US" sz="2000" dirty="0"/>
              <a:t>.</a:t>
            </a:r>
          </a:p>
          <a:p>
            <a:pPr marL="109728" indent="0">
              <a:buNone/>
            </a:pPr>
            <a:endParaRPr lang="en-US" sz="2000" dirty="0"/>
          </a:p>
          <a:p>
            <a:r>
              <a:rPr lang="en-US" sz="2000" b="1" dirty="0"/>
              <a:t>The entity of such a state or local government that distributes assistance and each department or agency to which assistance is extended.</a:t>
            </a:r>
            <a:endParaRPr lang="en-US" sz="2000" dirty="0"/>
          </a:p>
        </p:txBody>
      </p:sp>
      <p:pic>
        <p:nvPicPr>
          <p:cNvPr id="17" name="Audio 16">
            <a:hlinkClick r:id="" action="ppaction://media"/>
            <a:extLst>
              <a:ext uri="{FF2B5EF4-FFF2-40B4-BE49-F238E27FC236}">
                <a16:creationId xmlns:a16="http://schemas.microsoft.com/office/drawing/2014/main" id="{EE0559A1-CF1A-1644-2DAD-C9B9211542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2578044"/>
      </p:ext>
    </p:extLst>
  </p:cSld>
  <p:clrMapOvr>
    <a:masterClrMapping/>
  </p:clrMapOvr>
  <mc:AlternateContent xmlns:mc="http://schemas.openxmlformats.org/markup-compatibility/2006">
    <mc:Choice xmlns:p14="http://schemas.microsoft.com/office/powerpoint/2010/main" Requires="p14">
      <p:transition spd="med" p14:dur="700" advTm="14341">
        <p:fade/>
      </p:transition>
    </mc:Choice>
    <mc:Fallback>
      <p:transition spd="med" advTm="14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D44557-C150-4AA7-97B1-62E8021520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2513</Words>
  <Application>Microsoft Office PowerPoint</Application>
  <PresentationFormat>Widescreen</PresentationFormat>
  <Paragraphs>238</Paragraphs>
  <Slides>37</Slides>
  <Notes>31</Notes>
  <HiddenSlides>0</HiddenSlides>
  <MMClips>36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Aptos Display</vt:lpstr>
      <vt:lpstr>Arial</vt:lpstr>
      <vt:lpstr>Calibri</vt:lpstr>
      <vt:lpstr>Office Theme</vt:lpstr>
      <vt:lpstr>Roane County Government Title VI Training</vt:lpstr>
      <vt:lpstr>What are Civil Rights?</vt:lpstr>
      <vt:lpstr>Events leading up to the Civil Rights movement</vt:lpstr>
      <vt:lpstr>Title VI of the Civil Rights Act of 1964</vt:lpstr>
      <vt:lpstr>JFK’s Simple Justice </vt:lpstr>
      <vt:lpstr>What is Prejudice?</vt:lpstr>
      <vt:lpstr>What is Discrimination?</vt:lpstr>
      <vt:lpstr>Discrimination- Basic Examples</vt:lpstr>
      <vt:lpstr>What constitutes a program or activity?</vt:lpstr>
      <vt:lpstr>Title VI Prohibited Practices</vt:lpstr>
      <vt:lpstr>Title VI Prohibited Practices</vt:lpstr>
      <vt:lpstr>PowerPoint Presentation</vt:lpstr>
      <vt:lpstr>Section 504 of the Rehabilitation Act of 1973</vt:lpstr>
      <vt:lpstr>Section 504 of the Rehabilitation Act of 1973</vt:lpstr>
      <vt:lpstr>Section 504 of the Rehabilitation Act of 1973</vt:lpstr>
      <vt:lpstr>Section 504 of the Rehabilitation Act of 1973</vt:lpstr>
      <vt:lpstr>Americans with Disabilities Act of 1990 (ADA)</vt:lpstr>
      <vt:lpstr>Americans with Disabilities Act of 1990 (ADA)</vt:lpstr>
      <vt:lpstr>Americans with Disabilities Act of 1990 (ADA)</vt:lpstr>
      <vt:lpstr>Americans with Disabilities Act of 1990 (ADA)</vt:lpstr>
      <vt:lpstr>Americans with Disabilities Act of 1990 (ADA)</vt:lpstr>
      <vt:lpstr>Examples of Preferred Language</vt:lpstr>
      <vt:lpstr>ADA Case Law </vt:lpstr>
      <vt:lpstr>Age Discrimination Act of 1975</vt:lpstr>
      <vt:lpstr>Title VI Limited English Proficiency</vt:lpstr>
      <vt:lpstr>Title ix</vt:lpstr>
      <vt:lpstr>Four Factor Analysis to Assess LEP Needs</vt:lpstr>
      <vt:lpstr>Types of Language Assistance Services</vt:lpstr>
      <vt:lpstr>TCA 4-21-904</vt:lpstr>
      <vt:lpstr>Keys to Effective Civil Rights Compliance</vt:lpstr>
      <vt:lpstr>Agency level Investigating Discrimination Complaints</vt:lpstr>
      <vt:lpstr>Agency Level Investigating Discrimination Complaints</vt:lpstr>
      <vt:lpstr>Agency Level Investigating Discrimination Complaints</vt:lpstr>
      <vt:lpstr>Agency Level Investigating Discrimination Complaints</vt:lpstr>
      <vt:lpstr>Non-compliance</vt:lpstr>
      <vt:lpstr>Roane County and Non-Discrimination</vt:lpstr>
      <vt:lpstr>Title VI Coordinator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2016-07-15T12:43:58Z</dcterms:created>
  <dcterms:modified xsi:type="dcterms:W3CDTF">2024-01-29T16:39:14Z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TC034606049991</vt:lpwstr>
  </property>
</Properties>
</file>